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 id="2147483752" r:id="rId2"/>
    <p:sldMasterId id="2147483770" r:id="rId3"/>
    <p:sldMasterId id="2147483863" r:id="rId4"/>
    <p:sldMasterId id="2147483868" r:id="rId5"/>
    <p:sldMasterId id="2147483873" r:id="rId6"/>
  </p:sldMasterIdLst>
  <p:notesMasterIdLst>
    <p:notesMasterId r:id="rId15"/>
  </p:notesMasterIdLst>
  <p:sldIdLst>
    <p:sldId id="2147378619" r:id="rId7"/>
    <p:sldId id="256" r:id="rId8"/>
    <p:sldId id="257" r:id="rId9"/>
    <p:sldId id="258" r:id="rId10"/>
    <p:sldId id="259" r:id="rId11"/>
    <p:sldId id="2147378622" r:id="rId12"/>
    <p:sldId id="2147378621" r:id="rId13"/>
    <p:sldId id="2147378620"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9AAF"/>
    <a:srgbClr val="FFFF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211" autoAdjust="0"/>
    <p:restoredTop sz="95197" autoAdjust="0"/>
  </p:normalViewPr>
  <p:slideViewPr>
    <p:cSldViewPr snapToGrid="0" snapToObjects="1">
      <p:cViewPr varScale="1">
        <p:scale>
          <a:sx n="45" d="100"/>
          <a:sy n="45" d="100"/>
        </p:scale>
        <p:origin x="192" y="1256"/>
      </p:cViewPr>
      <p:guideLst/>
    </p:cSldViewPr>
  </p:slideViewPr>
  <p:notesTextViewPr>
    <p:cViewPr>
      <p:scale>
        <a:sx n="130" d="100"/>
        <a:sy n="130" d="100"/>
      </p:scale>
      <p:origin x="0" y="0"/>
    </p:cViewPr>
  </p:notesTextViewPr>
  <p:sorterViewPr>
    <p:cViewPr>
      <p:scale>
        <a:sx n="120" d="100"/>
        <a:sy n="120" d="100"/>
      </p:scale>
      <p:origin x="0" y="-11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B25D6-6D63-0445-86A1-93C60EA6C4E1}" type="datetimeFigureOut">
              <a:rPr kumimoji="1" lang="zh-TW" altLang="en-US" smtClean="0"/>
              <a:t>2025/12/25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C560A6-FE99-4540-9CB6-0D9331824409}" type="slidenum">
              <a:rPr kumimoji="1" lang="zh-TW" altLang="en-US" smtClean="0"/>
              <a:t>‹#›</a:t>
            </a:fld>
            <a:endParaRPr kumimoji="1" lang="zh-TW" altLang="en-US"/>
          </a:p>
        </p:txBody>
      </p:sp>
    </p:spTree>
    <p:extLst>
      <p:ext uri="{BB962C8B-B14F-4D97-AF65-F5344CB8AC3E}">
        <p14:creationId xmlns:p14="http://schemas.microsoft.com/office/powerpoint/2010/main" val="2664404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TW"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TW"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TW"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TW"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ABA9EEA-050C-20C5-E3FA-62CCD6390B6B}"/>
              </a:ext>
            </a:extLst>
          </p:cNvPr>
          <p:cNvSpPr>
            <a:spLocks noGrp="1"/>
          </p:cNvSpPr>
          <p:nvPr>
            <p:ph type="body" sz="quarter" idx="10" hasCustomPrompt="1"/>
          </p:nvPr>
        </p:nvSpPr>
        <p:spPr>
          <a:xfrm>
            <a:off x="5637213" y="3142189"/>
            <a:ext cx="5975106" cy="812731"/>
          </a:xfrm>
        </p:spPr>
        <p:txBody>
          <a:bodyPr anchor="ctr">
            <a:normAutofit/>
          </a:bodyPr>
          <a:lstStyle>
            <a:lvl1pPr marL="0" indent="0">
              <a:buNone/>
              <a:defRPr sz="4000" b="1">
                <a:solidFill>
                  <a:schemeClr val="bg1"/>
                </a:solidFill>
                <a:latin typeface="Calibri" panose="020F0502020204030204" pitchFamily="34" charset="0"/>
                <a:cs typeface="Calibri" panose="020F0502020204030204" pitchFamily="34" charset="0"/>
              </a:defRPr>
            </a:lvl1pPr>
          </a:lstStyle>
          <a:p>
            <a:pPr lvl="0"/>
            <a:r>
              <a:rPr lang="en-US" altLang="zh-TW" dirty="0"/>
              <a:t>text</a:t>
            </a:r>
            <a:endParaRPr lang="zh-TW" altLang="en-US" dirty="0"/>
          </a:p>
        </p:txBody>
      </p:sp>
    </p:spTree>
    <p:extLst>
      <p:ext uri="{BB962C8B-B14F-4D97-AF65-F5344CB8AC3E}">
        <p14:creationId xmlns:p14="http://schemas.microsoft.com/office/powerpoint/2010/main" val="783150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訂版面配置">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23ED017-2DB0-7005-7190-7224D61F70A0}"/>
              </a:ext>
            </a:extLst>
          </p:cNvPr>
          <p:cNvSpPr txBox="1"/>
          <p:nvPr userDrawn="1"/>
        </p:nvSpPr>
        <p:spPr>
          <a:xfrm>
            <a:off x="11353117" y="6336000"/>
            <a:ext cx="532721" cy="338554"/>
          </a:xfrm>
          <a:prstGeom prst="rect">
            <a:avLst/>
          </a:prstGeom>
          <a:noFill/>
        </p:spPr>
        <p:txBody>
          <a:bodyPr wrap="square" rtlCol="0" anchor="ctr">
            <a:spAutoFit/>
          </a:bodyPr>
          <a:lstStyle/>
          <a:p>
            <a:pPr algn="r"/>
            <a:fld id="{BBEC394F-67A0-406F-805F-209DF23704DE}" type="slidenum">
              <a:rPr lang="zh-TW" altLang="en-US" sz="1600" smtClean="0">
                <a:latin typeface="+mn-lt"/>
              </a:rPr>
              <a:pPr algn="r"/>
              <a:t>‹#›</a:t>
            </a:fld>
            <a:endParaRPr lang="zh-TW" altLang="en-US" sz="1600">
              <a:latin typeface="+mn-lt"/>
            </a:endParaRPr>
          </a:p>
        </p:txBody>
      </p:sp>
      <p:sp>
        <p:nvSpPr>
          <p:cNvPr id="2" name="標題 1">
            <a:extLst>
              <a:ext uri="{FF2B5EF4-FFF2-40B4-BE49-F238E27FC236}">
                <a16:creationId xmlns:a16="http://schemas.microsoft.com/office/drawing/2014/main" id="{8CE83F29-FF6D-7AC4-B905-46EC3299BBD9}"/>
              </a:ext>
            </a:extLst>
          </p:cNvPr>
          <p:cNvSpPr>
            <a:spLocks noGrp="1"/>
          </p:cNvSpPr>
          <p:nvPr>
            <p:ph type="ctrTitle" hasCustomPrompt="1"/>
          </p:nvPr>
        </p:nvSpPr>
        <p:spPr>
          <a:xfrm>
            <a:off x="531016" y="460800"/>
            <a:ext cx="11354822" cy="507206"/>
          </a:xfrm>
          <a:prstGeom prst="rect">
            <a:avLst/>
          </a:prstGeom>
        </p:spPr>
        <p:txBody>
          <a:bodyPr anchor="ctr">
            <a:noAutofit/>
          </a:bodyPr>
          <a:lstStyle>
            <a:lvl1pPr algn="l">
              <a:lnSpc>
                <a:spcPct val="100000"/>
              </a:lnSpc>
              <a:spcBef>
                <a:spcPts val="600"/>
              </a:spcBef>
              <a:defRPr sz="2800" b="1" i="0">
                <a:solidFill>
                  <a:srgbClr val="2491A5"/>
                </a:solidFill>
                <a:latin typeface="+mn-lt"/>
                <a:ea typeface="Microsoft JhengHei" panose="020B0604030504040204" pitchFamily="34" charset="-120"/>
              </a:defRPr>
            </a:lvl1pPr>
          </a:lstStyle>
          <a:p>
            <a:r>
              <a:rPr kumimoji="1" lang="en-US" altLang="zh-TW" dirty="0"/>
              <a:t>Title</a:t>
            </a:r>
            <a:endParaRPr kumimoji="1" lang="zh-TW" altLang="en-US" dirty="0"/>
          </a:p>
        </p:txBody>
      </p:sp>
    </p:spTree>
    <p:extLst>
      <p:ext uri="{BB962C8B-B14F-4D97-AF65-F5344CB8AC3E}">
        <p14:creationId xmlns:p14="http://schemas.microsoft.com/office/powerpoint/2010/main" val="3825507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投影片">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809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175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標題投影片">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0E148-869F-9244-A927-18074F4EE3BC}"/>
              </a:ext>
            </a:extLst>
          </p:cNvPr>
          <p:cNvSpPr>
            <a:spLocks noGrp="1"/>
          </p:cNvSpPr>
          <p:nvPr>
            <p:ph type="ctrTitle" hasCustomPrompt="1"/>
          </p:nvPr>
        </p:nvSpPr>
        <p:spPr>
          <a:xfrm>
            <a:off x="5637491" y="2819096"/>
            <a:ext cx="4907280" cy="1219808"/>
          </a:xfrm>
        </p:spPr>
        <p:txBody>
          <a:bodyPr anchor="ctr">
            <a:normAutofit/>
          </a:bodyPr>
          <a:lstStyle>
            <a:lvl1pPr algn="l">
              <a:lnSpc>
                <a:spcPct val="100000"/>
              </a:lnSpc>
              <a:spcBef>
                <a:spcPts val="600"/>
              </a:spcBef>
              <a:defRPr sz="3600" b="1" i="0">
                <a:solidFill>
                  <a:schemeClr val="bg1"/>
                </a:solidFill>
                <a:latin typeface="+mn-lt"/>
                <a:ea typeface="Microsoft JhengHei" panose="020B0604030504040204" pitchFamily="34" charset="-120"/>
              </a:defRPr>
            </a:lvl1pPr>
          </a:lstStyle>
          <a:p>
            <a:r>
              <a:rPr kumimoji="1" lang="en-US" altLang="zh-TW" dirty="0"/>
              <a:t>Title</a:t>
            </a:r>
            <a:endParaRPr kumimoji="1" lang="zh-TW" altLang="en-US" dirty="0"/>
          </a:p>
        </p:txBody>
      </p:sp>
    </p:spTree>
    <p:extLst>
      <p:ext uri="{BB962C8B-B14F-4D97-AF65-F5344CB8AC3E}">
        <p14:creationId xmlns:p14="http://schemas.microsoft.com/office/powerpoint/2010/main" val="840951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標題投影片">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0E148-869F-9244-A927-18074F4EE3BC}"/>
              </a:ext>
            </a:extLst>
          </p:cNvPr>
          <p:cNvSpPr>
            <a:spLocks noGrp="1"/>
          </p:cNvSpPr>
          <p:nvPr>
            <p:ph type="ctrTitle" hasCustomPrompt="1"/>
          </p:nvPr>
        </p:nvSpPr>
        <p:spPr>
          <a:xfrm>
            <a:off x="531016" y="460800"/>
            <a:ext cx="10080000" cy="507206"/>
          </a:xfrm>
        </p:spPr>
        <p:txBody>
          <a:bodyPr anchor="ctr">
            <a:noAutofit/>
          </a:bodyPr>
          <a:lstStyle>
            <a:lvl1pPr algn="l">
              <a:lnSpc>
                <a:spcPct val="100000"/>
              </a:lnSpc>
              <a:spcBef>
                <a:spcPts val="600"/>
              </a:spcBef>
              <a:defRPr sz="3200" b="1" i="0">
                <a:solidFill>
                  <a:srgbClr val="2491A5"/>
                </a:solidFill>
                <a:latin typeface="+mn-lt"/>
                <a:ea typeface="Microsoft JhengHei" panose="020B0604030504040204" pitchFamily="34" charset="-120"/>
              </a:defRPr>
            </a:lvl1pPr>
          </a:lstStyle>
          <a:p>
            <a:r>
              <a:rPr kumimoji="1" lang="en-US" altLang="zh-TW" dirty="0"/>
              <a:t>Title</a:t>
            </a:r>
            <a:endParaRPr kumimoji="1" lang="zh-TW" altLang="en-US" dirty="0"/>
          </a:p>
        </p:txBody>
      </p:sp>
      <p:sp>
        <p:nvSpPr>
          <p:cNvPr id="4" name="文字方塊 3">
            <a:extLst>
              <a:ext uri="{FF2B5EF4-FFF2-40B4-BE49-F238E27FC236}">
                <a16:creationId xmlns:a16="http://schemas.microsoft.com/office/drawing/2014/main" id="{D7D05F6C-FD19-2EB1-23B0-6633C1657104}"/>
              </a:ext>
            </a:extLst>
          </p:cNvPr>
          <p:cNvSpPr txBox="1"/>
          <p:nvPr userDrawn="1"/>
        </p:nvSpPr>
        <p:spPr>
          <a:xfrm>
            <a:off x="11353117" y="6336000"/>
            <a:ext cx="532721" cy="338554"/>
          </a:xfrm>
          <a:prstGeom prst="rect">
            <a:avLst/>
          </a:prstGeom>
          <a:noFill/>
        </p:spPr>
        <p:txBody>
          <a:bodyPr wrap="square" rtlCol="0" anchor="ctr">
            <a:spAutoFit/>
          </a:bodyPr>
          <a:lstStyle/>
          <a:p>
            <a:pPr algn="r"/>
            <a:fld id="{BBEC394F-67A0-406F-805F-209DF23704DE}" type="slidenum">
              <a:rPr lang="zh-TW" altLang="en-US" sz="1600" smtClean="0">
                <a:latin typeface="+mn-lt"/>
              </a:rPr>
              <a:pPr algn="r"/>
              <a:t>‹#›</a:t>
            </a:fld>
            <a:endParaRPr lang="zh-TW" altLang="en-US" sz="1600">
              <a:latin typeface="+mn-lt"/>
            </a:endParaRPr>
          </a:p>
        </p:txBody>
      </p:sp>
    </p:spTree>
    <p:extLst>
      <p:ext uri="{BB962C8B-B14F-4D97-AF65-F5344CB8AC3E}">
        <p14:creationId xmlns:p14="http://schemas.microsoft.com/office/powerpoint/2010/main" val="1078055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標題投影片">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520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ABA9EEA-050C-20C5-E3FA-62CCD6390B6B}"/>
              </a:ext>
            </a:extLst>
          </p:cNvPr>
          <p:cNvSpPr>
            <a:spLocks noGrp="1"/>
          </p:cNvSpPr>
          <p:nvPr>
            <p:ph type="body" sz="quarter" idx="10" hasCustomPrompt="1"/>
          </p:nvPr>
        </p:nvSpPr>
        <p:spPr>
          <a:xfrm>
            <a:off x="5637213" y="3142189"/>
            <a:ext cx="5975106" cy="812731"/>
          </a:xfrm>
        </p:spPr>
        <p:txBody>
          <a:bodyPr anchor="ctr">
            <a:normAutofit/>
          </a:bodyPr>
          <a:lstStyle>
            <a:lvl1pPr marL="0" indent="0">
              <a:buNone/>
              <a:defRPr sz="4000" b="1">
                <a:solidFill>
                  <a:schemeClr val="bg1"/>
                </a:solidFill>
                <a:latin typeface="Calibri" panose="020F0502020204030204" pitchFamily="34" charset="0"/>
                <a:cs typeface="Calibri" panose="020F0502020204030204" pitchFamily="34" charset="0"/>
              </a:defRPr>
            </a:lvl1pPr>
          </a:lstStyle>
          <a:p>
            <a:pPr lvl="0"/>
            <a:r>
              <a:rPr lang="en-US" altLang="zh-TW" dirty="0"/>
              <a:t>text</a:t>
            </a:r>
            <a:endParaRPr lang="zh-TW" altLang="en-US" dirty="0"/>
          </a:p>
        </p:txBody>
      </p:sp>
    </p:spTree>
    <p:extLst>
      <p:ext uri="{BB962C8B-B14F-4D97-AF65-F5344CB8AC3E}">
        <p14:creationId xmlns:p14="http://schemas.microsoft.com/office/powerpoint/2010/main" val="3670185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訂版面配置">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23ED017-2DB0-7005-7190-7224D61F70A0}"/>
              </a:ext>
            </a:extLst>
          </p:cNvPr>
          <p:cNvSpPr txBox="1"/>
          <p:nvPr userDrawn="1"/>
        </p:nvSpPr>
        <p:spPr>
          <a:xfrm>
            <a:off x="11353117" y="6336000"/>
            <a:ext cx="532721" cy="338554"/>
          </a:xfrm>
          <a:prstGeom prst="rect">
            <a:avLst/>
          </a:prstGeom>
          <a:noFill/>
        </p:spPr>
        <p:txBody>
          <a:bodyPr wrap="square" rtlCol="0" anchor="ctr">
            <a:spAutoFit/>
          </a:bodyPr>
          <a:lstStyle/>
          <a:p>
            <a:pPr algn="r"/>
            <a:fld id="{BBEC394F-67A0-406F-805F-209DF23704DE}" type="slidenum">
              <a:rPr lang="zh-TW" altLang="en-US" sz="1600" smtClean="0">
                <a:latin typeface="+mn-lt"/>
              </a:rPr>
              <a:pPr algn="r"/>
              <a:t>‹#›</a:t>
            </a:fld>
            <a:endParaRPr lang="zh-TW" altLang="en-US" sz="1600">
              <a:latin typeface="+mn-lt"/>
            </a:endParaRPr>
          </a:p>
        </p:txBody>
      </p:sp>
      <p:sp>
        <p:nvSpPr>
          <p:cNvPr id="2" name="標題 1">
            <a:extLst>
              <a:ext uri="{FF2B5EF4-FFF2-40B4-BE49-F238E27FC236}">
                <a16:creationId xmlns:a16="http://schemas.microsoft.com/office/drawing/2014/main" id="{8CE83F29-FF6D-7AC4-B905-46EC3299BBD9}"/>
              </a:ext>
            </a:extLst>
          </p:cNvPr>
          <p:cNvSpPr>
            <a:spLocks noGrp="1"/>
          </p:cNvSpPr>
          <p:nvPr>
            <p:ph type="ctrTitle" hasCustomPrompt="1"/>
          </p:nvPr>
        </p:nvSpPr>
        <p:spPr>
          <a:xfrm>
            <a:off x="531016" y="460800"/>
            <a:ext cx="11354822" cy="507206"/>
          </a:xfrm>
          <a:prstGeom prst="rect">
            <a:avLst/>
          </a:prstGeom>
        </p:spPr>
        <p:txBody>
          <a:bodyPr anchor="ctr">
            <a:noAutofit/>
          </a:bodyPr>
          <a:lstStyle>
            <a:lvl1pPr algn="l">
              <a:lnSpc>
                <a:spcPct val="100000"/>
              </a:lnSpc>
              <a:spcBef>
                <a:spcPts val="600"/>
              </a:spcBef>
              <a:defRPr sz="2800" b="1" i="0">
                <a:solidFill>
                  <a:srgbClr val="2491A5"/>
                </a:solidFill>
                <a:latin typeface="+mn-lt"/>
                <a:ea typeface="Microsoft JhengHei" panose="020B0604030504040204" pitchFamily="34" charset="-120"/>
              </a:defRPr>
            </a:lvl1pPr>
          </a:lstStyle>
          <a:p>
            <a:r>
              <a:rPr kumimoji="1" lang="en-US" altLang="zh-TW" dirty="0"/>
              <a:t>Title</a:t>
            </a:r>
            <a:endParaRPr kumimoji="1" lang="zh-TW" altLang="en-US" dirty="0"/>
          </a:p>
        </p:txBody>
      </p:sp>
    </p:spTree>
    <p:extLst>
      <p:ext uri="{BB962C8B-B14F-4D97-AF65-F5344CB8AC3E}">
        <p14:creationId xmlns:p14="http://schemas.microsoft.com/office/powerpoint/2010/main" val="2959022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標題投影片">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標題及內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171FC5-BEFE-99E8-9730-7532C7BB9564}"/>
              </a:ext>
            </a:extLst>
          </p:cNvPr>
          <p:cNvSpPr>
            <a:spLocks noGrp="1"/>
          </p:cNvSpPr>
          <p:nvPr>
            <p:ph type="title" hasCustomPrompt="1"/>
          </p:nvPr>
        </p:nvSpPr>
        <p:spPr>
          <a:xfrm>
            <a:off x="688213" y="593223"/>
            <a:ext cx="5258108" cy="594731"/>
          </a:xfrm>
        </p:spPr>
        <p:txBody>
          <a:bodyPr>
            <a:noAutofit/>
          </a:bodyPr>
          <a:lstStyle>
            <a:lvl1pPr>
              <a:defRPr sz="2400" b="1">
                <a:latin typeface="微軟正黑體" panose="020B0604030504040204" pitchFamily="34" charset="-120"/>
                <a:ea typeface="微軟正黑體" panose="020B0604030504040204" pitchFamily="34" charset="-120"/>
              </a:defRPr>
            </a:lvl1pPr>
          </a:lstStyle>
          <a:p>
            <a:r>
              <a:rPr lang="zh-TW" altLang="en-US" dirty="0"/>
              <a:t>大標文字</a:t>
            </a:r>
          </a:p>
        </p:txBody>
      </p:sp>
      <p:sp>
        <p:nvSpPr>
          <p:cNvPr id="3" name="內容版面配置區 2">
            <a:extLst>
              <a:ext uri="{FF2B5EF4-FFF2-40B4-BE49-F238E27FC236}">
                <a16:creationId xmlns:a16="http://schemas.microsoft.com/office/drawing/2014/main" id="{558ED189-169E-CFFC-9AC8-73B7DA1094AF}"/>
              </a:ext>
            </a:extLst>
          </p:cNvPr>
          <p:cNvSpPr>
            <a:spLocks noGrp="1"/>
          </p:cNvSpPr>
          <p:nvPr>
            <p:ph idx="1"/>
          </p:nvPr>
        </p:nvSpPr>
        <p:spPr>
          <a:xfrm>
            <a:off x="688213" y="1224644"/>
            <a:ext cx="10665587" cy="4952320"/>
          </a:xfrm>
        </p:spPr>
        <p:txBody>
          <a:bodyPr>
            <a:noAutofit/>
          </a:bodyPr>
          <a:lstStyle>
            <a:lvl1pPr>
              <a:defRPr sz="1800">
                <a:latin typeface="微軟正黑體" panose="020B0604030504040204" pitchFamily="34" charset="-120"/>
                <a:ea typeface="微軟正黑體" panose="020B0604030504040204" pitchFamily="34" charset="-120"/>
              </a:defRPr>
            </a:lvl1pPr>
            <a:lvl2pPr>
              <a:defRPr sz="1800">
                <a:latin typeface="微軟正黑體" panose="020B0604030504040204" pitchFamily="34" charset="-120"/>
                <a:ea typeface="微軟正黑體" panose="020B0604030504040204" pitchFamily="34" charset="-120"/>
              </a:defRPr>
            </a:lvl2pPr>
            <a:lvl3pPr>
              <a:defRPr sz="1800">
                <a:latin typeface="微軟正黑體" panose="020B0604030504040204" pitchFamily="34" charset="-120"/>
                <a:ea typeface="微軟正黑體" panose="020B0604030504040204" pitchFamily="34" charset="-120"/>
              </a:defRPr>
            </a:lvl3pPr>
            <a:lvl4pPr>
              <a:defRPr sz="1800">
                <a:latin typeface="微軟正黑體" panose="020B0604030504040204" pitchFamily="34" charset="-120"/>
                <a:ea typeface="微軟正黑體" panose="020B0604030504040204" pitchFamily="34" charset="-120"/>
              </a:defRPr>
            </a:lvl4pPr>
            <a:lvl5pPr>
              <a:defRPr sz="1800">
                <a:latin typeface="微軟正黑體" panose="020B0604030504040204" pitchFamily="34" charset="-120"/>
                <a:ea typeface="微軟正黑體" panose="020B0604030504040204"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投影片編號版面配置區 12">
            <a:extLst>
              <a:ext uri="{FF2B5EF4-FFF2-40B4-BE49-F238E27FC236}">
                <a16:creationId xmlns:a16="http://schemas.microsoft.com/office/drawing/2014/main" id="{3502C299-0352-757F-A06C-A036E165B446}"/>
              </a:ext>
            </a:extLst>
          </p:cNvPr>
          <p:cNvSpPr>
            <a:spLocks noGrp="1"/>
          </p:cNvSpPr>
          <p:nvPr>
            <p:ph type="sldNum" sz="quarter" idx="12"/>
          </p:nvPr>
        </p:nvSpPr>
        <p:spPr>
          <a:xfrm>
            <a:off x="11217897" y="6176964"/>
            <a:ext cx="560110" cy="365125"/>
          </a:xfrm>
        </p:spPr>
        <p:txBody>
          <a:bodyPr/>
          <a:lstStyle>
            <a:lvl1pPr>
              <a:defRPr sz="1400" b="1">
                <a:solidFill>
                  <a:schemeClr val="tx1"/>
                </a:solidFill>
              </a:defRPr>
            </a:lvl1pPr>
          </a:lstStyle>
          <a:p>
            <a:fld id="{41F7283E-495C-436A-A7A4-05D88DB4B9DE}" type="slidenum">
              <a:rPr lang="zh-TW" altLang="en-US" smtClean="0"/>
              <a:t>‹#›</a:t>
            </a:fld>
            <a:endParaRPr lang="zh-TW" altLang="en-US"/>
          </a:p>
        </p:txBody>
      </p:sp>
    </p:spTree>
    <p:extLst>
      <p:ext uri="{BB962C8B-B14F-4D97-AF65-F5344CB8AC3E}">
        <p14:creationId xmlns:p14="http://schemas.microsoft.com/office/powerpoint/2010/main" val="1068230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23ED017-2DB0-7005-7190-7224D61F70A0}"/>
              </a:ext>
            </a:extLst>
          </p:cNvPr>
          <p:cNvSpPr txBox="1"/>
          <p:nvPr userDrawn="1"/>
        </p:nvSpPr>
        <p:spPr>
          <a:xfrm>
            <a:off x="11353117" y="6336000"/>
            <a:ext cx="532721" cy="338554"/>
          </a:xfrm>
          <a:prstGeom prst="rect">
            <a:avLst/>
          </a:prstGeom>
          <a:noFill/>
        </p:spPr>
        <p:txBody>
          <a:bodyPr wrap="square" rtlCol="0" anchor="ctr">
            <a:spAutoFit/>
          </a:bodyPr>
          <a:lstStyle/>
          <a:p>
            <a:pPr algn="r"/>
            <a:fld id="{BBEC394F-67A0-406F-805F-209DF23704DE}" type="slidenum">
              <a:rPr lang="zh-TW" altLang="en-US" sz="1600" smtClean="0">
                <a:latin typeface="+mn-lt"/>
              </a:rPr>
              <a:pPr algn="r"/>
              <a:t>‹#›</a:t>
            </a:fld>
            <a:endParaRPr lang="zh-TW" altLang="en-US" sz="1600">
              <a:latin typeface="+mn-lt"/>
            </a:endParaRPr>
          </a:p>
        </p:txBody>
      </p:sp>
      <p:sp>
        <p:nvSpPr>
          <p:cNvPr id="2" name="標題 1">
            <a:extLst>
              <a:ext uri="{FF2B5EF4-FFF2-40B4-BE49-F238E27FC236}">
                <a16:creationId xmlns:a16="http://schemas.microsoft.com/office/drawing/2014/main" id="{8CE83F29-FF6D-7AC4-B905-46EC3299BBD9}"/>
              </a:ext>
            </a:extLst>
          </p:cNvPr>
          <p:cNvSpPr>
            <a:spLocks noGrp="1"/>
          </p:cNvSpPr>
          <p:nvPr>
            <p:ph type="ctrTitle" hasCustomPrompt="1"/>
          </p:nvPr>
        </p:nvSpPr>
        <p:spPr>
          <a:xfrm>
            <a:off x="531016" y="460800"/>
            <a:ext cx="11354822" cy="507206"/>
          </a:xfrm>
          <a:prstGeom prst="rect">
            <a:avLst/>
          </a:prstGeom>
        </p:spPr>
        <p:txBody>
          <a:bodyPr anchor="ctr">
            <a:noAutofit/>
          </a:bodyPr>
          <a:lstStyle>
            <a:lvl1pPr algn="l">
              <a:lnSpc>
                <a:spcPct val="100000"/>
              </a:lnSpc>
              <a:spcBef>
                <a:spcPts val="600"/>
              </a:spcBef>
              <a:defRPr sz="2800" b="1" i="0">
                <a:solidFill>
                  <a:srgbClr val="2491A5"/>
                </a:solidFill>
                <a:latin typeface="+mn-lt"/>
                <a:ea typeface="Microsoft JhengHei" panose="020B0604030504040204" pitchFamily="34" charset="-120"/>
              </a:defRPr>
            </a:lvl1pPr>
          </a:lstStyle>
          <a:p>
            <a:r>
              <a:rPr kumimoji="1" lang="en-US" altLang="zh-TW" dirty="0"/>
              <a:t>Title</a:t>
            </a:r>
            <a:endParaRPr kumimoji="1" lang="zh-TW" altLang="en-US" dirty="0"/>
          </a:p>
        </p:txBody>
      </p:sp>
    </p:spTree>
    <p:extLst>
      <p:ext uri="{BB962C8B-B14F-4D97-AF65-F5344CB8AC3E}">
        <p14:creationId xmlns:p14="http://schemas.microsoft.com/office/powerpoint/2010/main" val="158022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A79BC54E-0C73-EB6E-CFD9-7F710DEA9FED}"/>
              </a:ext>
            </a:extLst>
          </p:cNvPr>
          <p:cNvSpPr txBox="1">
            <a:spLocks/>
          </p:cNvSpPr>
          <p:nvPr userDrawn="1"/>
        </p:nvSpPr>
        <p:spPr>
          <a:xfrm>
            <a:off x="2166939" y="3793329"/>
            <a:ext cx="3019426" cy="210793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i="0" kern="1200">
                <a:solidFill>
                  <a:schemeClr val="tx1"/>
                </a:solidFill>
                <a:latin typeface="Microsoft JhengHei" panose="020B0604030504040204" pitchFamily="34" charset="-120"/>
                <a:ea typeface="Microsoft JhengHei" panose="020B0604030504040204" pitchFamily="34" charset="-120"/>
                <a:cs typeface="+mj-cs"/>
              </a:defRPr>
            </a:lvl1pPr>
          </a:lstStyle>
          <a:p>
            <a:pPr marL="0" indent="0" algn="ctr">
              <a:buFont typeface="Arial" panose="020B0604020202020204" pitchFamily="34" charset="0"/>
              <a:buNone/>
            </a:pPr>
            <a:endParaRPr lang="zh-TW" altLang="en-US" sz="2400" b="1" i="1">
              <a:latin typeface="Palatino Linotype" panose="02040502050505030304" pitchFamily="18" charset="0"/>
            </a:endParaRPr>
          </a:p>
        </p:txBody>
      </p:sp>
    </p:spTree>
    <p:extLst>
      <p:ext uri="{BB962C8B-B14F-4D97-AF65-F5344CB8AC3E}">
        <p14:creationId xmlns:p14="http://schemas.microsoft.com/office/powerpoint/2010/main" val="34439479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0E148-869F-9244-A927-18074F4EE3BC}"/>
              </a:ext>
            </a:extLst>
          </p:cNvPr>
          <p:cNvSpPr>
            <a:spLocks noGrp="1"/>
          </p:cNvSpPr>
          <p:nvPr>
            <p:ph type="ctrTitle"/>
          </p:nvPr>
        </p:nvSpPr>
        <p:spPr>
          <a:xfrm>
            <a:off x="5020574" y="2810342"/>
            <a:ext cx="6866626" cy="1237315"/>
          </a:xfrm>
        </p:spPr>
        <p:txBody>
          <a:bodyPr anchor="ctr">
            <a:normAutofit/>
          </a:bodyPr>
          <a:lstStyle>
            <a:lvl1pPr algn="ctr">
              <a:lnSpc>
                <a:spcPct val="100000"/>
              </a:lnSpc>
              <a:spcBef>
                <a:spcPts val="600"/>
              </a:spcBef>
              <a:defRPr sz="40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按一下以編輯母片標題樣式</a:t>
            </a:r>
          </a:p>
        </p:txBody>
      </p:sp>
    </p:spTree>
    <p:extLst>
      <p:ext uri="{BB962C8B-B14F-4D97-AF65-F5344CB8AC3E}">
        <p14:creationId xmlns:p14="http://schemas.microsoft.com/office/powerpoint/2010/main" val="1143936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標題 14">
            <a:extLst>
              <a:ext uri="{FF2B5EF4-FFF2-40B4-BE49-F238E27FC236}">
                <a16:creationId xmlns:a16="http://schemas.microsoft.com/office/drawing/2014/main" id="{1D27AEF5-DFAD-D93E-04D2-5A86BB8E0BCA}"/>
              </a:ext>
            </a:extLst>
          </p:cNvPr>
          <p:cNvSpPr>
            <a:spLocks noGrp="1"/>
          </p:cNvSpPr>
          <p:nvPr>
            <p:ph type="title"/>
          </p:nvPr>
        </p:nvSpPr>
        <p:spPr>
          <a:xfrm>
            <a:off x="355121" y="434046"/>
            <a:ext cx="9901687" cy="592407"/>
          </a:xfrm>
        </p:spPr>
        <p:txBody>
          <a:bodyPr>
            <a:normAutofit/>
          </a:bodyPr>
          <a:lstStyle>
            <a:lvl1pPr>
              <a:defRPr sz="2800" b="1">
                <a:latin typeface="微軟正黑體" panose="020B0604030504040204" pitchFamily="34" charset="-120"/>
                <a:ea typeface="微軟正黑體" panose="020B0604030504040204" pitchFamily="34" charset="-120"/>
              </a:defRPr>
            </a:lvl1pPr>
          </a:lstStyle>
          <a:p>
            <a:r>
              <a:rPr lang="zh-TW" altLang="en-US"/>
              <a:t>按一下以編輯母片標題樣式</a:t>
            </a:r>
          </a:p>
        </p:txBody>
      </p:sp>
      <p:sp>
        <p:nvSpPr>
          <p:cNvPr id="21" name="投影片編號版面配置區 20">
            <a:extLst>
              <a:ext uri="{FF2B5EF4-FFF2-40B4-BE49-F238E27FC236}">
                <a16:creationId xmlns:a16="http://schemas.microsoft.com/office/drawing/2014/main" id="{243B66A6-C7C0-3383-8EA0-4CE80782AAD0}"/>
              </a:ext>
            </a:extLst>
          </p:cNvPr>
          <p:cNvSpPr>
            <a:spLocks noGrp="1"/>
          </p:cNvSpPr>
          <p:nvPr>
            <p:ph type="sldNum" sz="quarter" idx="12"/>
          </p:nvPr>
        </p:nvSpPr>
        <p:spPr>
          <a:xfrm>
            <a:off x="9448800" y="6432493"/>
            <a:ext cx="2743200" cy="365125"/>
          </a:xfrm>
        </p:spPr>
        <p:txBody>
          <a:bodyPr/>
          <a:lstStyle>
            <a:lvl1pPr>
              <a:defRPr b="1">
                <a:solidFill>
                  <a:schemeClr val="tx1"/>
                </a:solidFill>
              </a:defRPr>
            </a:lvl1pPr>
          </a:lstStyle>
          <a:p>
            <a:fld id="{84DF409B-1E5B-F045-977E-1C7E89B8AB11}" type="slidenum">
              <a:rPr kumimoji="1" lang="zh-TW" altLang="en-US" smtClean="0"/>
              <a:pPr/>
              <a:t>‹#›</a:t>
            </a:fld>
            <a:endParaRPr kumimoji="1" lang="zh-TW" altLang="en-US"/>
          </a:p>
        </p:txBody>
      </p:sp>
    </p:spTree>
    <p:extLst>
      <p:ext uri="{BB962C8B-B14F-4D97-AF65-F5344CB8AC3E}">
        <p14:creationId xmlns:p14="http://schemas.microsoft.com/office/powerpoint/2010/main" val="4029895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316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投影片">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18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txBody>
          <a:bodyPr/>
          <a:lstStyle/>
          <a:p>
            <a:endParaRPr lang="zh-TW" altLang="en-US"/>
          </a:p>
        </p:txBody>
      </p:sp>
    </p:spTree>
    <p:extLst>
      <p:ext uri="{BB962C8B-B14F-4D97-AF65-F5344CB8AC3E}">
        <p14:creationId xmlns:p14="http://schemas.microsoft.com/office/powerpoint/2010/main" val="1302360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ABA9EEA-050C-20C5-E3FA-62CCD6390B6B}"/>
              </a:ext>
            </a:extLst>
          </p:cNvPr>
          <p:cNvSpPr>
            <a:spLocks noGrp="1"/>
          </p:cNvSpPr>
          <p:nvPr>
            <p:ph type="body" sz="quarter" idx="10" hasCustomPrompt="1"/>
          </p:nvPr>
        </p:nvSpPr>
        <p:spPr>
          <a:xfrm>
            <a:off x="5637213" y="3142189"/>
            <a:ext cx="5975106" cy="812731"/>
          </a:xfrm>
        </p:spPr>
        <p:txBody>
          <a:bodyPr anchor="ctr">
            <a:normAutofit/>
          </a:bodyPr>
          <a:lstStyle>
            <a:lvl1pPr marL="0" indent="0">
              <a:buNone/>
              <a:defRPr sz="4000" b="1">
                <a:solidFill>
                  <a:schemeClr val="bg1"/>
                </a:solidFill>
                <a:latin typeface="Calibri" panose="020F0502020204030204" pitchFamily="34" charset="0"/>
                <a:cs typeface="Calibri" panose="020F0502020204030204" pitchFamily="34" charset="0"/>
              </a:defRPr>
            </a:lvl1pPr>
          </a:lstStyle>
          <a:p>
            <a:pPr lvl="0"/>
            <a:r>
              <a:rPr lang="en-US" altLang="zh-TW" dirty="0"/>
              <a:t>text</a:t>
            </a:r>
            <a:endParaRPr lang="zh-TW" altLang="en-US" dirty="0"/>
          </a:p>
        </p:txBody>
      </p:sp>
    </p:spTree>
    <p:extLst>
      <p:ext uri="{BB962C8B-B14F-4D97-AF65-F5344CB8AC3E}">
        <p14:creationId xmlns:p14="http://schemas.microsoft.com/office/powerpoint/2010/main" val="183353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訂版面配置">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23ED017-2DB0-7005-7190-7224D61F70A0}"/>
              </a:ext>
            </a:extLst>
          </p:cNvPr>
          <p:cNvSpPr txBox="1"/>
          <p:nvPr userDrawn="1"/>
        </p:nvSpPr>
        <p:spPr>
          <a:xfrm>
            <a:off x="11353117" y="6336000"/>
            <a:ext cx="532721" cy="338554"/>
          </a:xfrm>
          <a:prstGeom prst="rect">
            <a:avLst/>
          </a:prstGeom>
          <a:noFill/>
        </p:spPr>
        <p:txBody>
          <a:bodyPr wrap="square" rtlCol="0" anchor="ctr">
            <a:spAutoFit/>
          </a:bodyPr>
          <a:lstStyle/>
          <a:p>
            <a:pPr algn="r"/>
            <a:fld id="{BBEC394F-67A0-406F-805F-209DF23704DE}" type="slidenum">
              <a:rPr lang="zh-TW" altLang="en-US" sz="1600" smtClean="0">
                <a:latin typeface="+mn-lt"/>
              </a:rPr>
              <a:pPr algn="r"/>
              <a:t>‹#›</a:t>
            </a:fld>
            <a:endParaRPr lang="zh-TW" altLang="en-US" sz="1600">
              <a:latin typeface="+mn-lt"/>
            </a:endParaRPr>
          </a:p>
        </p:txBody>
      </p:sp>
      <p:sp>
        <p:nvSpPr>
          <p:cNvPr id="2" name="標題 1">
            <a:extLst>
              <a:ext uri="{FF2B5EF4-FFF2-40B4-BE49-F238E27FC236}">
                <a16:creationId xmlns:a16="http://schemas.microsoft.com/office/drawing/2014/main" id="{8CE83F29-FF6D-7AC4-B905-46EC3299BBD9}"/>
              </a:ext>
            </a:extLst>
          </p:cNvPr>
          <p:cNvSpPr>
            <a:spLocks noGrp="1"/>
          </p:cNvSpPr>
          <p:nvPr>
            <p:ph type="ctrTitle" hasCustomPrompt="1"/>
          </p:nvPr>
        </p:nvSpPr>
        <p:spPr>
          <a:xfrm>
            <a:off x="531016" y="460800"/>
            <a:ext cx="11354822" cy="507206"/>
          </a:xfrm>
          <a:prstGeom prst="rect">
            <a:avLst/>
          </a:prstGeom>
        </p:spPr>
        <p:txBody>
          <a:bodyPr anchor="ctr">
            <a:noAutofit/>
          </a:bodyPr>
          <a:lstStyle>
            <a:lvl1pPr algn="l">
              <a:lnSpc>
                <a:spcPct val="100000"/>
              </a:lnSpc>
              <a:spcBef>
                <a:spcPts val="600"/>
              </a:spcBef>
              <a:defRPr sz="2800" b="1" i="0">
                <a:solidFill>
                  <a:srgbClr val="2491A5"/>
                </a:solidFill>
                <a:latin typeface="+mn-lt"/>
                <a:ea typeface="Microsoft JhengHei" panose="020B0604030504040204" pitchFamily="34" charset="-120"/>
              </a:defRPr>
            </a:lvl1pPr>
          </a:lstStyle>
          <a:p>
            <a:r>
              <a:rPr kumimoji="1" lang="en-US" altLang="zh-TW" dirty="0"/>
              <a:t>Title</a:t>
            </a:r>
            <a:endParaRPr kumimoji="1" lang="zh-TW" altLang="en-US" dirty="0"/>
          </a:p>
        </p:txBody>
      </p:sp>
    </p:spTree>
    <p:extLst>
      <p:ext uri="{BB962C8B-B14F-4D97-AF65-F5344CB8AC3E}">
        <p14:creationId xmlns:p14="http://schemas.microsoft.com/office/powerpoint/2010/main" val="116675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標題投影片">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040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0E148-869F-9244-A927-18074F4EE3BC}"/>
              </a:ext>
            </a:extLst>
          </p:cNvPr>
          <p:cNvSpPr>
            <a:spLocks noGrp="1"/>
          </p:cNvSpPr>
          <p:nvPr>
            <p:ph type="ctrTitle"/>
          </p:nvPr>
        </p:nvSpPr>
        <p:spPr>
          <a:xfrm>
            <a:off x="5974080" y="2286000"/>
            <a:ext cx="4907280" cy="1539240"/>
          </a:xfrm>
        </p:spPr>
        <p:txBody>
          <a:bodyPr anchor="b">
            <a:normAutofit/>
          </a:bodyPr>
          <a:lstStyle>
            <a:lvl1pPr algn="ctr">
              <a:lnSpc>
                <a:spcPct val="100000"/>
              </a:lnSpc>
              <a:spcBef>
                <a:spcPts val="600"/>
              </a:spcBef>
              <a:defRPr sz="40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a:t>按一下以編輯母片標題樣式</a:t>
            </a:r>
          </a:p>
        </p:txBody>
      </p:sp>
      <p:sp>
        <p:nvSpPr>
          <p:cNvPr id="5" name="投影片編號版面配置區 5">
            <a:extLst>
              <a:ext uri="{FF2B5EF4-FFF2-40B4-BE49-F238E27FC236}">
                <a16:creationId xmlns:a16="http://schemas.microsoft.com/office/drawing/2014/main" id="{A2D4AF22-D3C3-1680-E85C-95AF8D6B311D}"/>
              </a:ext>
            </a:extLst>
          </p:cNvPr>
          <p:cNvSpPr>
            <a:spLocks noGrp="1"/>
          </p:cNvSpPr>
          <p:nvPr>
            <p:ph type="sldNum" sz="quarter" idx="4"/>
          </p:nvPr>
        </p:nvSpPr>
        <p:spPr>
          <a:xfrm>
            <a:off x="9184465" y="6249144"/>
            <a:ext cx="2743200" cy="365125"/>
          </a:xfrm>
          <a:prstGeom prst="rect">
            <a:avLst/>
          </a:prstGeom>
        </p:spPr>
        <p:txBody>
          <a:bodyPr vert="horz" lIns="91440" tIns="45720" rIns="91440" bIns="45720" rtlCol="0" anchor="ctr"/>
          <a:lstStyle>
            <a:lvl1pPr algn="r">
              <a:defRPr sz="1800" b="1">
                <a:solidFill>
                  <a:schemeClr val="tx1"/>
                </a:solidFill>
                <a:latin typeface="+mn-lt"/>
              </a:defRPr>
            </a:lvl1pPr>
          </a:lstStyle>
          <a:p>
            <a:fld id="{84DF409B-1E5B-F045-977E-1C7E89B8AB11}" type="slidenum">
              <a:rPr kumimoji="1" lang="zh-TW" altLang="en-US" smtClean="0"/>
              <a:pPr/>
              <a:t>‹#›</a:t>
            </a:fld>
            <a:endParaRPr kumimoji="1" lang="zh-TW" altLang="en-US"/>
          </a:p>
        </p:txBody>
      </p:sp>
    </p:spTree>
    <p:extLst>
      <p:ext uri="{BB962C8B-B14F-4D97-AF65-F5344CB8AC3E}">
        <p14:creationId xmlns:p14="http://schemas.microsoft.com/office/powerpoint/2010/main" val="3409851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ABA9EEA-050C-20C5-E3FA-62CCD6390B6B}"/>
              </a:ext>
            </a:extLst>
          </p:cNvPr>
          <p:cNvSpPr>
            <a:spLocks noGrp="1"/>
          </p:cNvSpPr>
          <p:nvPr>
            <p:ph type="body" sz="quarter" idx="10" hasCustomPrompt="1"/>
          </p:nvPr>
        </p:nvSpPr>
        <p:spPr>
          <a:xfrm>
            <a:off x="5637213" y="3142189"/>
            <a:ext cx="5975106" cy="812731"/>
          </a:xfrm>
        </p:spPr>
        <p:txBody>
          <a:bodyPr anchor="ctr">
            <a:normAutofit/>
          </a:bodyPr>
          <a:lstStyle>
            <a:lvl1pPr marL="0" indent="0">
              <a:buNone/>
              <a:defRPr sz="4000" b="1">
                <a:solidFill>
                  <a:schemeClr val="bg1"/>
                </a:solidFill>
                <a:latin typeface="Calibri" panose="020F0502020204030204" pitchFamily="34" charset="0"/>
                <a:cs typeface="Calibri" panose="020F0502020204030204" pitchFamily="34" charset="0"/>
              </a:defRPr>
            </a:lvl1pPr>
          </a:lstStyle>
          <a:p>
            <a:pPr lvl="0"/>
            <a:r>
              <a:rPr lang="en-US" altLang="zh-TW" dirty="0"/>
              <a:t>text</a:t>
            </a:r>
            <a:endParaRPr lang="zh-TW" altLang="en-US" dirty="0"/>
          </a:p>
        </p:txBody>
      </p:sp>
    </p:spTree>
    <p:extLst>
      <p:ext uri="{BB962C8B-B14F-4D97-AF65-F5344CB8AC3E}">
        <p14:creationId xmlns:p14="http://schemas.microsoft.com/office/powerpoint/2010/main" val="5167170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4.xml"/><Relationship Id="rId4"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5.xml"/><Relationship Id="rId4"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6.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189FEDD-BB0A-EED2-7FD2-5FA13B5A8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B1029E7-7208-2D01-15C9-773903C02F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8677CA7-FF3F-156E-5952-A415C3D72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FF44456C-5C6E-5403-559A-F7495A341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02448EB-D5A5-8413-8E52-B2E9CD742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0111D-F471-477A-9A15-0F2CDA6BA047}" type="slidenum">
              <a:rPr lang="zh-TW" altLang="en-US" smtClean="0"/>
              <a:t>‹#›</a:t>
            </a:fld>
            <a:endParaRPr lang="zh-TW" altLang="en-US"/>
          </a:p>
        </p:txBody>
      </p:sp>
      <p:sp>
        <p:nvSpPr>
          <p:cNvPr id="7" name="文字方塊 6">
            <a:extLst>
              <a:ext uri="{FF2B5EF4-FFF2-40B4-BE49-F238E27FC236}">
                <a16:creationId xmlns:a16="http://schemas.microsoft.com/office/drawing/2014/main" id="{FD718013-C55D-B36C-A6FB-3EBE7A602801}"/>
              </a:ext>
            </a:extLst>
          </p:cNvPr>
          <p:cNvSpPr txBox="1"/>
          <p:nvPr userDrawn="1"/>
        </p:nvSpPr>
        <p:spPr>
          <a:xfrm>
            <a:off x="1716603" y="6458908"/>
            <a:ext cx="829073" cy="276999"/>
          </a:xfrm>
          <a:prstGeom prst="rect">
            <a:avLst/>
          </a:prstGeom>
          <a:noFill/>
        </p:spPr>
        <p:txBody>
          <a:bodyPr wrap="none" rtlCol="0">
            <a:spAutoFit/>
          </a:bodyPr>
          <a:lstStyle/>
          <a:p>
            <a:r>
              <a:rPr lang="en-US" altLang="zh-TW" sz="1200" dirty="0">
                <a:solidFill>
                  <a:schemeClr val="bg2"/>
                </a:solidFill>
              </a:rPr>
              <a:t>C2411020</a:t>
            </a:r>
            <a:endParaRPr lang="zh-TW" altLang="en-US" sz="1200">
              <a:solidFill>
                <a:schemeClr val="bg2"/>
              </a:solidFill>
            </a:endParaRPr>
          </a:p>
        </p:txBody>
      </p:sp>
    </p:spTree>
    <p:extLst>
      <p:ext uri="{BB962C8B-B14F-4D97-AF65-F5344CB8AC3E}">
        <p14:creationId xmlns:p14="http://schemas.microsoft.com/office/powerpoint/2010/main" val="58436413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857"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189FEDD-BB0A-EED2-7FD2-5FA13B5A8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B1029E7-7208-2D01-15C9-773903C02F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8677CA7-FF3F-156E-5952-A415C3D72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FF44456C-5C6E-5403-559A-F7495A341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02448EB-D5A5-8413-8E52-B2E9CD742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0111D-F471-477A-9A15-0F2CDA6BA047}" type="slidenum">
              <a:rPr lang="zh-TW" altLang="en-US" smtClean="0"/>
              <a:t>‹#›</a:t>
            </a:fld>
            <a:endParaRPr lang="zh-TW" altLang="en-US"/>
          </a:p>
        </p:txBody>
      </p:sp>
      <p:sp>
        <p:nvSpPr>
          <p:cNvPr id="7" name="文字方塊 6">
            <a:extLst>
              <a:ext uri="{FF2B5EF4-FFF2-40B4-BE49-F238E27FC236}">
                <a16:creationId xmlns:a16="http://schemas.microsoft.com/office/drawing/2014/main" id="{FD718013-C55D-B36C-A6FB-3EBE7A602801}"/>
              </a:ext>
            </a:extLst>
          </p:cNvPr>
          <p:cNvSpPr txBox="1"/>
          <p:nvPr userDrawn="1"/>
        </p:nvSpPr>
        <p:spPr>
          <a:xfrm>
            <a:off x="1716603" y="6458908"/>
            <a:ext cx="829073" cy="276999"/>
          </a:xfrm>
          <a:prstGeom prst="rect">
            <a:avLst/>
          </a:prstGeom>
          <a:noFill/>
        </p:spPr>
        <p:txBody>
          <a:bodyPr wrap="none" rtlCol="0">
            <a:spAutoFit/>
          </a:bodyPr>
          <a:lstStyle/>
          <a:p>
            <a:r>
              <a:rPr lang="en-US" altLang="zh-TW" sz="1200" dirty="0">
                <a:solidFill>
                  <a:schemeClr val="bg2"/>
                </a:solidFill>
              </a:rPr>
              <a:t>D2411005</a:t>
            </a:r>
            <a:endParaRPr lang="zh-TW" altLang="en-US" sz="1200">
              <a:solidFill>
                <a:schemeClr val="bg2"/>
              </a:solidFill>
            </a:endParaRPr>
          </a:p>
        </p:txBody>
      </p:sp>
    </p:spTree>
    <p:extLst>
      <p:ext uri="{BB962C8B-B14F-4D97-AF65-F5344CB8AC3E}">
        <p14:creationId xmlns:p14="http://schemas.microsoft.com/office/powerpoint/2010/main" val="448574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833"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189FEDD-BB0A-EED2-7FD2-5FA13B5A8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B1029E7-7208-2D01-15C9-773903C02F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8677CA7-FF3F-156E-5952-A415C3D72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FF44456C-5C6E-5403-559A-F7495A341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02448EB-D5A5-8413-8E52-B2E9CD742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0111D-F471-477A-9A15-0F2CDA6BA047}" type="slidenum">
              <a:rPr lang="zh-TW" altLang="en-US" smtClean="0"/>
              <a:t>‹#›</a:t>
            </a:fld>
            <a:endParaRPr lang="zh-TW" altLang="en-US"/>
          </a:p>
        </p:txBody>
      </p:sp>
      <p:sp>
        <p:nvSpPr>
          <p:cNvPr id="7" name="文字方塊 6">
            <a:extLst>
              <a:ext uri="{FF2B5EF4-FFF2-40B4-BE49-F238E27FC236}">
                <a16:creationId xmlns:a16="http://schemas.microsoft.com/office/drawing/2014/main" id="{FD718013-C55D-B36C-A6FB-3EBE7A602801}"/>
              </a:ext>
            </a:extLst>
          </p:cNvPr>
          <p:cNvSpPr txBox="1"/>
          <p:nvPr userDrawn="1"/>
        </p:nvSpPr>
        <p:spPr>
          <a:xfrm>
            <a:off x="1716603" y="6458908"/>
            <a:ext cx="829073" cy="276999"/>
          </a:xfrm>
          <a:prstGeom prst="rect">
            <a:avLst/>
          </a:prstGeom>
          <a:noFill/>
        </p:spPr>
        <p:txBody>
          <a:bodyPr wrap="none" rtlCol="0">
            <a:spAutoFit/>
          </a:bodyPr>
          <a:lstStyle/>
          <a:p>
            <a:r>
              <a:rPr lang="en-US" altLang="zh-TW" sz="1200" dirty="0">
                <a:solidFill>
                  <a:schemeClr val="bg2"/>
                </a:solidFill>
              </a:rPr>
              <a:t>C2411020</a:t>
            </a:r>
            <a:endParaRPr lang="zh-TW" altLang="en-US" sz="1200">
              <a:solidFill>
                <a:schemeClr val="bg2"/>
              </a:solidFill>
            </a:endParaRPr>
          </a:p>
        </p:txBody>
      </p:sp>
    </p:spTree>
    <p:extLst>
      <p:ext uri="{BB962C8B-B14F-4D97-AF65-F5344CB8AC3E}">
        <p14:creationId xmlns:p14="http://schemas.microsoft.com/office/powerpoint/2010/main" val="59372674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D3CDDEB-DD08-B045-B13E-08A751DCE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9B207F2-8569-1243-AC32-A9913C085267}"/>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t">
            <a:normAutofit/>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日期版面配置區 3">
            <a:extLst>
              <a:ext uri="{FF2B5EF4-FFF2-40B4-BE49-F238E27FC236}">
                <a16:creationId xmlns:a16="http://schemas.microsoft.com/office/drawing/2014/main" id="{2BEC3B87-33B8-D245-8780-4206F4217F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E587B-27B4-4003-BB28-8BFCD39A44F9}" type="datetime1">
              <a:rPr kumimoji="1" lang="zh-TW" altLang="en-US" smtClean="0"/>
              <a:t>2025/12/25</a:t>
            </a:fld>
            <a:endParaRPr kumimoji="1" lang="zh-TW" altLang="en-US"/>
          </a:p>
        </p:txBody>
      </p:sp>
      <p:sp>
        <p:nvSpPr>
          <p:cNvPr id="5" name="頁尾版面配置區 4">
            <a:extLst>
              <a:ext uri="{FF2B5EF4-FFF2-40B4-BE49-F238E27FC236}">
                <a16:creationId xmlns:a16="http://schemas.microsoft.com/office/drawing/2014/main" id="{895E4E2D-F36F-8D40-9C08-E9B3620D9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D2E497A7-F694-154B-A296-EF4C3E775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F409B-1E5B-F045-977E-1C7E89B8AB11}" type="slidenum">
              <a:rPr kumimoji="1" lang="zh-TW" altLang="en-US" smtClean="0"/>
              <a:t>‹#›</a:t>
            </a:fld>
            <a:endParaRPr kumimoji="1" lang="zh-TW" altLang="en-US"/>
          </a:p>
        </p:txBody>
      </p:sp>
    </p:spTree>
    <p:extLst>
      <p:ext uri="{BB962C8B-B14F-4D97-AF65-F5344CB8AC3E}">
        <p14:creationId xmlns:p14="http://schemas.microsoft.com/office/powerpoint/2010/main" val="3037995369"/>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189FEDD-BB0A-EED2-7FD2-5FA13B5A8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B1029E7-7208-2D01-15C9-773903C02F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8677CA7-FF3F-156E-5952-A415C3D72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FF44456C-5C6E-5403-559A-F7495A341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02448EB-D5A5-8413-8E52-B2E9CD742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0111D-F471-477A-9A15-0F2CDA6BA047}" type="slidenum">
              <a:rPr lang="zh-TW" altLang="en-US" smtClean="0"/>
              <a:t>‹#›</a:t>
            </a:fld>
            <a:endParaRPr lang="zh-TW" altLang="en-US"/>
          </a:p>
        </p:txBody>
      </p:sp>
      <p:sp>
        <p:nvSpPr>
          <p:cNvPr id="7" name="文字方塊 6">
            <a:extLst>
              <a:ext uri="{FF2B5EF4-FFF2-40B4-BE49-F238E27FC236}">
                <a16:creationId xmlns:a16="http://schemas.microsoft.com/office/drawing/2014/main" id="{FD718013-C55D-B36C-A6FB-3EBE7A602801}"/>
              </a:ext>
            </a:extLst>
          </p:cNvPr>
          <p:cNvSpPr txBox="1"/>
          <p:nvPr userDrawn="1"/>
        </p:nvSpPr>
        <p:spPr>
          <a:xfrm>
            <a:off x="1716603" y="6458908"/>
            <a:ext cx="915635" cy="276999"/>
          </a:xfrm>
          <a:prstGeom prst="rect">
            <a:avLst/>
          </a:prstGeom>
          <a:noFill/>
        </p:spPr>
        <p:txBody>
          <a:bodyPr wrap="none" rtlCol="0">
            <a:spAutoFit/>
          </a:bodyPr>
          <a:lstStyle/>
          <a:p>
            <a:r>
              <a:rPr lang="en-US" altLang="zh-TW" sz="1200" dirty="0">
                <a:solidFill>
                  <a:schemeClr val="bg2"/>
                </a:solidFill>
              </a:rPr>
              <a:t>NC2507034</a:t>
            </a:r>
            <a:endParaRPr lang="zh-TW" altLang="en-US" sz="1200">
              <a:solidFill>
                <a:schemeClr val="bg2"/>
              </a:solidFill>
            </a:endParaRPr>
          </a:p>
        </p:txBody>
      </p:sp>
    </p:spTree>
    <p:extLst>
      <p:ext uri="{BB962C8B-B14F-4D97-AF65-F5344CB8AC3E}">
        <p14:creationId xmlns:p14="http://schemas.microsoft.com/office/powerpoint/2010/main" val="42958502"/>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D3CDDEB-DD08-B045-B13E-08A751DCE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9B207F2-8569-1243-AC32-A9913C0852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BEC3B87-33B8-D245-8780-4206F4217F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TW" altLang="en-US"/>
          </a:p>
        </p:txBody>
      </p:sp>
      <p:sp>
        <p:nvSpPr>
          <p:cNvPr id="5" name="頁尾版面配置區 4">
            <a:extLst>
              <a:ext uri="{FF2B5EF4-FFF2-40B4-BE49-F238E27FC236}">
                <a16:creationId xmlns:a16="http://schemas.microsoft.com/office/drawing/2014/main" id="{895E4E2D-F36F-8D40-9C08-E9B3620D9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D2E497A7-F694-154B-A296-EF4C3E775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F409B-1E5B-F045-977E-1C7E89B8AB11}" type="slidenum">
              <a:rPr kumimoji="1" lang="zh-TW" altLang="en-US" smtClean="0"/>
              <a:t>‹#›</a:t>
            </a:fld>
            <a:endParaRPr kumimoji="1" lang="zh-TW" altLang="en-US"/>
          </a:p>
        </p:txBody>
      </p:sp>
    </p:spTree>
    <p:extLst>
      <p:ext uri="{BB962C8B-B14F-4D97-AF65-F5344CB8AC3E}">
        <p14:creationId xmlns:p14="http://schemas.microsoft.com/office/powerpoint/2010/main" val="4217911172"/>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microsoft.com/office/2007/relationships/hdphoto" Target="../media/hdphoto1.wdp"/><Relationship Id="rId10" Type="http://schemas.openxmlformats.org/officeDocument/2006/relationships/image" Target="../media/image23.jpg"/><Relationship Id="rId4" Type="http://schemas.openxmlformats.org/officeDocument/2006/relationships/image" Target="../media/image17.png"/><Relationship Id="rId9" Type="http://schemas.openxmlformats.org/officeDocument/2006/relationships/image" Target="../media/image22.jp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5ACAE2-9093-D50B-6F13-38E5A268B82B}"/>
              </a:ext>
            </a:extLst>
          </p:cNvPr>
          <p:cNvSpPr txBox="1">
            <a:spLocks/>
          </p:cNvSpPr>
          <p:nvPr/>
        </p:nvSpPr>
        <p:spPr>
          <a:xfrm>
            <a:off x="689020" y="2366236"/>
            <a:ext cx="6296183" cy="2408963"/>
          </a:xfrm>
          <a:prstGeom prst="rect">
            <a:avLst/>
          </a:prstGeom>
        </p:spPr>
        <p:txBody>
          <a:bodyPr lIns="91440" tIns="45720" rIns="91440" bIns="45720" anchor="ctr">
            <a:scene3d>
              <a:camera prst="orthographicFront"/>
              <a:lightRig rig="soft" dir="t">
                <a:rot lat="0" lon="0" rev="15600000"/>
              </a:lightRig>
            </a:scene3d>
            <a:sp3d extrusionH="57150" prstMaterial="softEdge">
              <a:bevelT w="25400" h="3810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50000"/>
              </a:lnSpc>
              <a:defRPr/>
            </a:pPr>
            <a:r>
              <a:rPr lang="en-US" altLang="zh-TW" sz="2800" b="1" dirty="0">
                <a:solidFill>
                  <a:schemeClr val="tx1">
                    <a:lumMod val="75000"/>
                    <a:lumOff val="25000"/>
                  </a:schemeClr>
                </a:solidFill>
                <a:latin typeface="Aptos" panose="020B0004020202020204" pitchFamily="34" charset="0"/>
                <a:ea typeface="Microsoft JhengHei" panose="020B0604030504040204" pitchFamily="34" charset="-120"/>
                <a:cs typeface="PT Serif" pitchFamily="34" charset="-120"/>
              </a:rPr>
              <a:t>Pathogen (Sepsis) Platform</a:t>
            </a:r>
            <a:endParaRPr kumimoji="0" lang="en-US" altLang="zh-TW" sz="2800" b="1" i="0" u="none" strike="noStrike" kern="1200" cap="none" spc="0" normalizeH="0" baseline="0" noProof="0" dirty="0">
              <a:ln>
                <a:noFill/>
              </a:ln>
              <a:solidFill>
                <a:schemeClr val="tx1">
                  <a:lumMod val="75000"/>
                  <a:lumOff val="25000"/>
                </a:schemeClr>
              </a:solidFill>
              <a:effectLst/>
              <a:uLnTx/>
              <a:uFillTx/>
              <a:latin typeface="Aptos" panose="020B0004020202020204" pitchFamily="34" charset="0"/>
              <a:ea typeface="Microsoft JhengHei" panose="020B0604030504040204" pitchFamily="34" charset="-120"/>
            </a:endParaRPr>
          </a:p>
          <a:p>
            <a:pPr lvl="0" algn="ctr">
              <a:lnSpc>
                <a:spcPct val="150000"/>
              </a:lnSpc>
              <a:defRPr/>
            </a:pPr>
            <a:r>
              <a:rPr kumimoji="0" lang="zh-TW" altLang="en-US" sz="2800" b="1" i="0" u="none" strike="noStrike" kern="1200" cap="none" spc="0" normalizeH="0" baseline="0" noProof="0">
                <a:ln>
                  <a:noFill/>
                </a:ln>
                <a:solidFill>
                  <a:schemeClr val="tx1">
                    <a:lumMod val="75000"/>
                    <a:lumOff val="25000"/>
                  </a:schemeClr>
                </a:solidFill>
                <a:effectLst/>
                <a:uLnTx/>
                <a:uFillTx/>
                <a:latin typeface="Aptos" panose="020B0004020202020204" pitchFamily="34" charset="0"/>
                <a:ea typeface="Microsoft JhengHei" panose="020B0604030504040204" pitchFamily="34" charset="-120"/>
              </a:rPr>
              <a:t>開發規劃成果及進度說明</a:t>
            </a:r>
            <a:endParaRPr kumimoji="0" lang="en-US" altLang="zh-TW" sz="2800" b="1" i="0" u="none" strike="noStrike" kern="1200" cap="none" spc="0" normalizeH="0" baseline="0" noProof="0" dirty="0">
              <a:ln>
                <a:noFill/>
              </a:ln>
              <a:solidFill>
                <a:schemeClr val="tx1">
                  <a:lumMod val="75000"/>
                  <a:lumOff val="25000"/>
                </a:schemeClr>
              </a:solidFill>
              <a:effectLst/>
              <a:uLnTx/>
              <a:uFillTx/>
              <a:latin typeface="Aptos" panose="020B0004020202020204" pitchFamily="34" charset="0"/>
              <a:ea typeface="Microsoft JhengHei" panose="020B0604030504040204" pitchFamily="34" charset="-120"/>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altLang="zh-TW" sz="2000" b="1" i="0" u="none" strike="noStrike" kern="1200" cap="none" spc="0" normalizeH="0" baseline="0" noProof="0" dirty="0">
              <a:ln>
                <a:noFill/>
              </a:ln>
              <a:solidFill>
                <a:schemeClr val="tx1">
                  <a:lumMod val="75000"/>
                  <a:lumOff val="25000"/>
                </a:schemeClr>
              </a:solidFill>
              <a:effectLst/>
              <a:uLnTx/>
              <a:uFillTx/>
              <a:latin typeface="Aptos" panose="020B0004020202020204" pitchFamily="34" charset="0"/>
              <a:ea typeface="Microsoft JhengHei" panose="020B0604030504040204" pitchFamily="34" charset="-120"/>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altLang="zh-TW" sz="2000" b="1" dirty="0">
              <a:solidFill>
                <a:schemeClr val="tx1">
                  <a:lumMod val="75000"/>
                  <a:lumOff val="25000"/>
                </a:schemeClr>
              </a:solidFill>
              <a:latin typeface="Aptos" panose="020B0004020202020204" pitchFamily="34" charset="0"/>
              <a:ea typeface="Microsoft JhengHei" panose="020B0604030504040204" pitchFamily="34" charset="-12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chemeClr val="tx1">
                    <a:lumMod val="75000"/>
                    <a:lumOff val="25000"/>
                  </a:schemeClr>
                </a:solidFill>
                <a:effectLst/>
                <a:uLnTx/>
                <a:uFillTx/>
                <a:latin typeface="Aptos" panose="020B0004020202020204" pitchFamily="34" charset="0"/>
                <a:ea typeface="Microsoft JhengHei" panose="020B0604030504040204" pitchFamily="34" charset="-120"/>
              </a:rPr>
              <a:t>2025.12.25</a:t>
            </a:r>
          </a:p>
        </p:txBody>
      </p:sp>
    </p:spTree>
    <p:extLst>
      <p:ext uri="{BB962C8B-B14F-4D97-AF65-F5344CB8AC3E}">
        <p14:creationId xmlns:p14="http://schemas.microsoft.com/office/powerpoint/2010/main" val="3705602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向右箭號 18">
            <a:extLst>
              <a:ext uri="{FF2B5EF4-FFF2-40B4-BE49-F238E27FC236}">
                <a16:creationId xmlns:a16="http://schemas.microsoft.com/office/drawing/2014/main" id="{664EC86B-38D7-68DC-E391-139B97B5EDB8}"/>
              </a:ext>
            </a:extLst>
          </p:cNvPr>
          <p:cNvSpPr/>
          <p:nvPr/>
        </p:nvSpPr>
        <p:spPr>
          <a:xfrm>
            <a:off x="559874" y="3614472"/>
            <a:ext cx="11171896" cy="1177747"/>
          </a:xfrm>
          <a:prstGeom prst="rightArrow">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Text 1"/>
          <p:cNvSpPr/>
          <p:nvPr/>
        </p:nvSpPr>
        <p:spPr>
          <a:xfrm>
            <a:off x="502390" y="1564680"/>
            <a:ext cx="4463058" cy="310058"/>
          </a:xfrm>
          <a:prstGeom prst="rect">
            <a:avLst/>
          </a:prstGeom>
          <a:noFill/>
          <a:ln/>
        </p:spPr>
        <p:txBody>
          <a:bodyPr wrap="none" lIns="0" tIns="0" rIns="0" bIns="0" rtlCol="0" anchor="t"/>
          <a:lstStyle/>
          <a:p>
            <a:pPr>
              <a:lnSpc>
                <a:spcPts val="2417"/>
              </a:lnSpc>
            </a:pPr>
            <a:r>
              <a:rPr lang="en-US" sz="2000" b="1" dirty="0">
                <a:solidFill>
                  <a:srgbClr val="020202"/>
                </a:solidFill>
                <a:latin typeface="Microsoft JhengHei" panose="020B0604030504040204" pitchFamily="34" charset="-120"/>
                <a:ea typeface="Microsoft JhengHei" panose="020B0604030504040204" pitchFamily="34" charset="-120"/>
                <a:cs typeface="PT Serif" pitchFamily="34" charset="-120"/>
              </a:rPr>
              <a:t>病原體</a:t>
            </a:r>
            <a:r>
              <a:rPr lang="zh-TW" altLang="en-US" sz="2000" b="1" dirty="0">
                <a:solidFill>
                  <a:srgbClr val="020202"/>
                </a:solidFill>
                <a:latin typeface="Microsoft JhengHei" panose="020B0604030504040204" pitchFamily="34" charset="-120"/>
                <a:ea typeface="Microsoft JhengHei" panose="020B0604030504040204" pitchFamily="34" charset="-120"/>
                <a:cs typeface="PT Serif" pitchFamily="34" charset="-120"/>
              </a:rPr>
              <a:t> （</a:t>
            </a:r>
            <a:r>
              <a:rPr lang="en-US" altLang="zh-TW" sz="2000" b="1" dirty="0">
                <a:solidFill>
                  <a:srgbClr val="020202"/>
                </a:solidFill>
                <a:latin typeface="Microsoft JhengHei" panose="020B0604030504040204" pitchFamily="34" charset="-120"/>
                <a:ea typeface="Microsoft JhengHei" panose="020B0604030504040204" pitchFamily="34" charset="-120"/>
                <a:cs typeface="PT Serif" pitchFamily="34" charset="-120"/>
              </a:rPr>
              <a:t> 敗血症 </a:t>
            </a:r>
            <a:r>
              <a:rPr lang="zh-TW" altLang="en-US" sz="2000" b="1" dirty="0">
                <a:solidFill>
                  <a:srgbClr val="020202"/>
                </a:solidFill>
                <a:latin typeface="Microsoft JhengHei" panose="020B0604030504040204" pitchFamily="34" charset="-120"/>
                <a:ea typeface="Microsoft JhengHei" panose="020B0604030504040204" pitchFamily="34" charset="-120"/>
                <a:cs typeface="PT Serif" pitchFamily="34" charset="-120"/>
              </a:rPr>
              <a:t>） 檢測</a:t>
            </a:r>
            <a:r>
              <a:rPr lang="en-US" sz="2000" b="1" dirty="0">
                <a:solidFill>
                  <a:srgbClr val="020202"/>
                </a:solidFill>
                <a:latin typeface="Microsoft JhengHei" panose="020B0604030504040204" pitchFamily="34" charset="-120"/>
                <a:ea typeface="Microsoft JhengHei" panose="020B0604030504040204" pitchFamily="34" charset="-120"/>
                <a:cs typeface="PT Serif" pitchFamily="34" charset="-120"/>
              </a:rPr>
              <a:t>平台－發展藍圖</a:t>
            </a:r>
            <a:endParaRPr lang="en-US" sz="2000" b="1" dirty="0">
              <a:latin typeface="Microsoft JhengHei" panose="020B0604030504040204" pitchFamily="34" charset="-120"/>
              <a:ea typeface="Microsoft JhengHei" panose="020B0604030504040204" pitchFamily="34" charset="-120"/>
            </a:endParaRPr>
          </a:p>
        </p:txBody>
      </p:sp>
      <p:sp>
        <p:nvSpPr>
          <p:cNvPr id="4" name="Text 2"/>
          <p:cNvSpPr/>
          <p:nvPr/>
        </p:nvSpPr>
        <p:spPr>
          <a:xfrm>
            <a:off x="502390" y="1894967"/>
            <a:ext cx="11354822" cy="604838"/>
          </a:xfrm>
          <a:prstGeom prst="rect">
            <a:avLst/>
          </a:prstGeom>
          <a:noFill/>
          <a:ln/>
        </p:spPr>
        <p:txBody>
          <a:bodyPr wrap="square" lIns="0" tIns="0" rIns="0" bIns="0" rtlCol="0" anchor="t"/>
          <a:lstStyle/>
          <a:p>
            <a:pPr>
              <a:lnSpc>
                <a:spcPts val="2375"/>
              </a:lnSpc>
            </a:pP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A strategic dual-track approach to regulatory approval: securing Class I registration while advancing Class II clinical validation for sepsis diagnostics.</a:t>
            </a:r>
            <a:endParaRPr lang="en-US" sz="1400" dirty="0">
              <a:latin typeface="Aptos" panose="020B0004020202020204" pitchFamily="34" charset="0"/>
              <a:ea typeface="Microsoft JhengHei" panose="020B0604030504040204" pitchFamily="34" charset="-120"/>
            </a:endParaRPr>
          </a:p>
        </p:txBody>
      </p:sp>
      <p:sp>
        <p:nvSpPr>
          <p:cNvPr id="5" name="Text 3"/>
          <p:cNvSpPr/>
          <p:nvPr/>
        </p:nvSpPr>
        <p:spPr>
          <a:xfrm>
            <a:off x="502388" y="2242557"/>
            <a:ext cx="10869018" cy="302419"/>
          </a:xfrm>
          <a:prstGeom prst="rect">
            <a:avLst/>
          </a:prstGeom>
          <a:noFill/>
          <a:ln/>
        </p:spPr>
        <p:txBody>
          <a:bodyPr wrap="none" lIns="0" tIns="0" rIns="0" bIns="0" rtlCol="0" anchor="t"/>
          <a:lstStyle/>
          <a:p>
            <a:pPr>
              <a:lnSpc>
                <a:spcPts val="2375"/>
              </a:lnSpc>
            </a:pPr>
            <a:r>
              <a:rPr lang="en-US" sz="1600" b="1" dirty="0">
                <a:solidFill>
                  <a:srgbClr val="383838"/>
                </a:solidFill>
                <a:latin typeface="Microsoft JhengHei" panose="020B0604030504040204" pitchFamily="34" charset="-120"/>
                <a:ea typeface="Microsoft JhengHei" panose="020B0604030504040204" pitchFamily="34" charset="-120"/>
                <a:cs typeface="DM Sans" pitchFamily="34" charset="-120"/>
              </a:rPr>
              <a:t>透過一類與二類醫材雙軌策略，建立病原體（敗血症）檢測平台的法規與商業化路徑。</a:t>
            </a:r>
            <a:endParaRPr lang="en-US" sz="1600" b="1" dirty="0">
              <a:latin typeface="Microsoft JhengHei" panose="020B0604030504040204" pitchFamily="34" charset="-120"/>
              <a:ea typeface="Microsoft JhengHei" panose="020B0604030504040204" pitchFamily="34" charset="-120"/>
            </a:endParaRPr>
          </a:p>
        </p:txBody>
      </p:sp>
      <p:pic>
        <p:nvPicPr>
          <p:cNvPr id="6" name="Image 0" descr="preencoded.png"/>
          <p:cNvPicPr>
            <a:picLocks noChangeAspect="1"/>
          </p:cNvPicPr>
          <p:nvPr/>
        </p:nvPicPr>
        <p:blipFill>
          <a:blip r:embed="rId3"/>
          <a:stretch>
            <a:fillRect/>
          </a:stretch>
        </p:blipFill>
        <p:spPr>
          <a:xfrm>
            <a:off x="304356" y="2526193"/>
            <a:ext cx="10869018" cy="2876054"/>
          </a:xfrm>
          <a:prstGeom prst="rect">
            <a:avLst/>
          </a:prstGeom>
        </p:spPr>
      </p:pic>
      <p:sp>
        <p:nvSpPr>
          <p:cNvPr id="7" name="Text 4"/>
          <p:cNvSpPr/>
          <p:nvPr/>
        </p:nvSpPr>
        <p:spPr>
          <a:xfrm>
            <a:off x="1156128" y="3498642"/>
            <a:ext cx="1642982" cy="308887"/>
          </a:xfrm>
          <a:prstGeom prst="rect">
            <a:avLst/>
          </a:prstGeom>
          <a:noFill/>
          <a:ln/>
        </p:spPr>
        <p:txBody>
          <a:bodyPr wrap="none" lIns="0" tIns="0" rIns="0" bIns="0" rtlCol="0" anchor="ctr"/>
          <a:lstStyle/>
          <a:p>
            <a:pPr algn="ctr">
              <a:lnSpc>
                <a:spcPts val="1458"/>
              </a:lnSpc>
            </a:pPr>
            <a:r>
              <a:rPr lang="en-US" sz="1400" b="1" dirty="0">
                <a:solidFill>
                  <a:srgbClr val="020202"/>
                </a:solidFill>
                <a:latin typeface="Microsoft JhengHei" panose="020B0604030504040204" pitchFamily="34" charset="-120"/>
                <a:ea typeface="Microsoft JhengHei" panose="020B0604030504040204" pitchFamily="34" charset="-120"/>
                <a:cs typeface="PT Serif" pitchFamily="34" charset="-120"/>
              </a:rPr>
              <a:t>初步評估</a:t>
            </a:r>
            <a:endParaRPr lang="en-US" sz="1400" b="1" dirty="0">
              <a:latin typeface="Microsoft JhengHei" panose="020B0604030504040204" pitchFamily="34" charset="-120"/>
              <a:ea typeface="Microsoft JhengHei" panose="020B0604030504040204" pitchFamily="34" charset="-120"/>
            </a:endParaRPr>
          </a:p>
        </p:txBody>
      </p:sp>
      <p:sp>
        <p:nvSpPr>
          <p:cNvPr id="8" name="Text 5"/>
          <p:cNvSpPr/>
          <p:nvPr/>
        </p:nvSpPr>
        <p:spPr>
          <a:xfrm>
            <a:off x="1142681" y="3960481"/>
            <a:ext cx="1642982" cy="470684"/>
          </a:xfrm>
          <a:prstGeom prst="rect">
            <a:avLst/>
          </a:prstGeom>
          <a:noFill/>
          <a:ln/>
        </p:spPr>
        <p:txBody>
          <a:bodyPr wrap="square" lIns="0" tIns="0" rIns="0" bIns="0" rtlCol="0" anchor="t"/>
          <a:lstStyle/>
          <a:p>
            <a:pPr algn="ctr"/>
            <a:r>
              <a:rPr lang="en-US" sz="1400" b="1" dirty="0">
                <a:solidFill>
                  <a:srgbClr val="383838"/>
                </a:solidFill>
                <a:latin typeface="Microsoft JhengHei" panose="020B0604030504040204" pitchFamily="34" charset="-120"/>
                <a:ea typeface="Microsoft JhengHei" panose="020B0604030504040204" pitchFamily="34" charset="-120"/>
                <a:cs typeface="DM Sans" pitchFamily="34" charset="-120"/>
              </a:rPr>
              <a:t>確認病原體平台</a:t>
            </a:r>
          </a:p>
          <a:p>
            <a:pPr algn="ctr"/>
            <a:r>
              <a:rPr lang="en-US" sz="1400" b="1" dirty="0">
                <a:solidFill>
                  <a:srgbClr val="383838"/>
                </a:solidFill>
                <a:latin typeface="Microsoft JhengHei" panose="020B0604030504040204" pitchFamily="34" charset="-120"/>
                <a:ea typeface="Microsoft JhengHei" panose="020B0604030504040204" pitchFamily="34" charset="-120"/>
                <a:cs typeface="DM Sans" pitchFamily="34" charset="-120"/>
              </a:rPr>
              <a:t>法規風險</a:t>
            </a:r>
            <a:endParaRPr lang="en-US" sz="1400" b="1" dirty="0">
              <a:latin typeface="Microsoft JhengHei" panose="020B0604030504040204" pitchFamily="34" charset="-120"/>
              <a:ea typeface="Microsoft JhengHei" panose="020B0604030504040204" pitchFamily="34" charset="-120"/>
            </a:endParaRPr>
          </a:p>
        </p:txBody>
      </p:sp>
      <p:sp>
        <p:nvSpPr>
          <p:cNvPr id="9" name="Text 6"/>
          <p:cNvSpPr/>
          <p:nvPr/>
        </p:nvSpPr>
        <p:spPr>
          <a:xfrm>
            <a:off x="3025417" y="3566303"/>
            <a:ext cx="1642982" cy="308887"/>
          </a:xfrm>
          <a:prstGeom prst="rect">
            <a:avLst/>
          </a:prstGeom>
          <a:noFill/>
          <a:ln/>
        </p:spPr>
        <p:txBody>
          <a:bodyPr wrap="none" lIns="0" tIns="0" rIns="0" bIns="0" rtlCol="0" anchor="ctr"/>
          <a:lstStyle/>
          <a:p>
            <a:pPr algn="ctr">
              <a:lnSpc>
                <a:spcPts val="1458"/>
              </a:lnSpc>
            </a:pPr>
            <a:r>
              <a:rPr lang="en-US" sz="1400" b="1" dirty="0">
                <a:solidFill>
                  <a:srgbClr val="020202"/>
                </a:solidFill>
                <a:latin typeface="Microsoft JhengHei" panose="020B0604030504040204" pitchFamily="34" charset="-120"/>
                <a:ea typeface="Microsoft JhengHei" panose="020B0604030504040204" pitchFamily="34" charset="-120"/>
                <a:cs typeface="PT Serif" pitchFamily="34" charset="-120"/>
              </a:rPr>
              <a:t>開發規劃</a:t>
            </a:r>
            <a:endParaRPr lang="en-US" sz="1400" b="1" dirty="0">
              <a:latin typeface="Microsoft JhengHei" panose="020B0604030504040204" pitchFamily="34" charset="-120"/>
              <a:ea typeface="Microsoft JhengHei" panose="020B0604030504040204" pitchFamily="34" charset="-120"/>
            </a:endParaRPr>
          </a:p>
        </p:txBody>
      </p:sp>
      <p:sp>
        <p:nvSpPr>
          <p:cNvPr id="10" name="Text 7"/>
          <p:cNvSpPr/>
          <p:nvPr/>
        </p:nvSpPr>
        <p:spPr>
          <a:xfrm>
            <a:off x="3025417" y="4028142"/>
            <a:ext cx="1642982" cy="470683"/>
          </a:xfrm>
          <a:prstGeom prst="rect">
            <a:avLst/>
          </a:prstGeom>
          <a:noFill/>
          <a:ln/>
        </p:spPr>
        <p:txBody>
          <a:bodyPr wrap="square" lIns="0" tIns="0" rIns="0" bIns="0" rtlCol="0" anchor="t"/>
          <a:lstStyle/>
          <a:p>
            <a:pPr algn="ctr"/>
            <a:r>
              <a:rPr lang="en-US" sz="1400" b="1" dirty="0">
                <a:solidFill>
                  <a:srgbClr val="383838"/>
                </a:solidFill>
                <a:latin typeface="Microsoft JhengHei" panose="020B0604030504040204" pitchFamily="34" charset="-120"/>
                <a:ea typeface="Microsoft JhengHei" panose="020B0604030504040204" pitchFamily="34" charset="-120"/>
                <a:cs typeface="DM Sans" pitchFamily="34" charset="-120"/>
              </a:rPr>
              <a:t>制定臨床前規格驗證</a:t>
            </a:r>
          </a:p>
          <a:p>
            <a:pPr algn="ctr"/>
            <a:r>
              <a:rPr lang="en-US" sz="1400" b="1" dirty="0">
                <a:solidFill>
                  <a:srgbClr val="383838"/>
                </a:solidFill>
                <a:latin typeface="Microsoft JhengHei" panose="020B0604030504040204" pitchFamily="34" charset="-120"/>
                <a:ea typeface="Microsoft JhengHei" panose="020B0604030504040204" pitchFamily="34" charset="-120"/>
                <a:cs typeface="DM Sans" pitchFamily="34" charset="-120"/>
              </a:rPr>
              <a:t>與品質策略</a:t>
            </a:r>
            <a:endParaRPr lang="en-US" sz="1400" b="1" dirty="0">
              <a:latin typeface="Microsoft JhengHei" panose="020B0604030504040204" pitchFamily="34" charset="-120"/>
              <a:ea typeface="Microsoft JhengHei" panose="020B0604030504040204" pitchFamily="34" charset="-120"/>
            </a:endParaRPr>
          </a:p>
        </p:txBody>
      </p:sp>
      <p:sp>
        <p:nvSpPr>
          <p:cNvPr id="11" name="Text 8"/>
          <p:cNvSpPr/>
          <p:nvPr/>
        </p:nvSpPr>
        <p:spPr>
          <a:xfrm>
            <a:off x="4908154" y="3498642"/>
            <a:ext cx="1642982" cy="308887"/>
          </a:xfrm>
          <a:prstGeom prst="rect">
            <a:avLst/>
          </a:prstGeom>
          <a:noFill/>
          <a:ln/>
        </p:spPr>
        <p:txBody>
          <a:bodyPr wrap="none" lIns="0" tIns="0" rIns="0" bIns="0" rtlCol="0" anchor="ctr"/>
          <a:lstStyle/>
          <a:p>
            <a:pPr algn="ctr">
              <a:lnSpc>
                <a:spcPts val="1458"/>
              </a:lnSpc>
            </a:pPr>
            <a:r>
              <a:rPr lang="en-US" sz="1400" b="1" dirty="0">
                <a:solidFill>
                  <a:srgbClr val="020202"/>
                </a:solidFill>
                <a:latin typeface="Microsoft JhengHei" panose="020B0604030504040204" pitchFamily="34" charset="-120"/>
                <a:ea typeface="Microsoft JhengHei" panose="020B0604030504040204" pitchFamily="34" charset="-120"/>
                <a:cs typeface="PT Serif" pitchFamily="34" charset="-120"/>
              </a:rPr>
              <a:t>臨床與驗證</a:t>
            </a:r>
            <a:endParaRPr lang="en-US" sz="1400" b="1" dirty="0">
              <a:latin typeface="Microsoft JhengHei" panose="020B0604030504040204" pitchFamily="34" charset="-120"/>
              <a:ea typeface="Microsoft JhengHei" panose="020B0604030504040204" pitchFamily="34" charset="-120"/>
            </a:endParaRPr>
          </a:p>
        </p:txBody>
      </p:sp>
      <p:sp>
        <p:nvSpPr>
          <p:cNvPr id="12" name="Text 9"/>
          <p:cNvSpPr/>
          <p:nvPr/>
        </p:nvSpPr>
        <p:spPr>
          <a:xfrm>
            <a:off x="4908154" y="3960481"/>
            <a:ext cx="1642982" cy="470684"/>
          </a:xfrm>
          <a:prstGeom prst="rect">
            <a:avLst/>
          </a:prstGeom>
          <a:noFill/>
          <a:ln/>
        </p:spPr>
        <p:txBody>
          <a:bodyPr wrap="square" lIns="0" tIns="0" rIns="0" bIns="0" rtlCol="0" anchor="t"/>
          <a:lstStyle/>
          <a:p>
            <a:pPr algn="ctr"/>
            <a:r>
              <a:rPr lang="en-US" sz="1400" b="1" dirty="0">
                <a:solidFill>
                  <a:srgbClr val="383838"/>
                </a:solidFill>
                <a:latin typeface="Microsoft JhengHei" panose="020B0604030504040204" pitchFamily="34" charset="-120"/>
                <a:ea typeface="Microsoft JhengHei" panose="020B0604030504040204" pitchFamily="34" charset="-120"/>
                <a:cs typeface="DM Sans" pitchFamily="34" charset="-120"/>
              </a:rPr>
              <a:t>進行臨床研究與性能</a:t>
            </a:r>
          </a:p>
          <a:p>
            <a:pPr algn="ctr"/>
            <a:r>
              <a:rPr lang="en-US" sz="1400" b="1" dirty="0">
                <a:solidFill>
                  <a:srgbClr val="383838"/>
                </a:solidFill>
                <a:latin typeface="Microsoft JhengHei" panose="020B0604030504040204" pitchFamily="34" charset="-120"/>
                <a:ea typeface="Microsoft JhengHei" panose="020B0604030504040204" pitchFamily="34" charset="-120"/>
                <a:cs typeface="DM Sans" pitchFamily="34" charset="-120"/>
              </a:rPr>
              <a:t>驗證</a:t>
            </a:r>
            <a:endParaRPr lang="en-US" sz="1400" b="1" dirty="0">
              <a:latin typeface="Microsoft JhengHei" panose="020B0604030504040204" pitchFamily="34" charset="-120"/>
              <a:ea typeface="Microsoft JhengHei" panose="020B0604030504040204" pitchFamily="34" charset="-120"/>
            </a:endParaRPr>
          </a:p>
        </p:txBody>
      </p:sp>
      <p:sp>
        <p:nvSpPr>
          <p:cNvPr id="13" name="Text 10"/>
          <p:cNvSpPr/>
          <p:nvPr/>
        </p:nvSpPr>
        <p:spPr>
          <a:xfrm>
            <a:off x="6790890" y="3566303"/>
            <a:ext cx="1642982" cy="308887"/>
          </a:xfrm>
          <a:prstGeom prst="rect">
            <a:avLst/>
          </a:prstGeom>
          <a:noFill/>
          <a:ln/>
        </p:spPr>
        <p:txBody>
          <a:bodyPr wrap="none" lIns="0" tIns="0" rIns="0" bIns="0" rtlCol="0" anchor="ctr"/>
          <a:lstStyle/>
          <a:p>
            <a:pPr algn="ctr">
              <a:lnSpc>
                <a:spcPts val="1458"/>
              </a:lnSpc>
            </a:pPr>
            <a:r>
              <a:rPr lang="en-US" sz="1400" b="1" dirty="0">
                <a:solidFill>
                  <a:srgbClr val="020202"/>
                </a:solidFill>
                <a:latin typeface="Microsoft JhengHei" panose="020B0604030504040204" pitchFamily="34" charset="-120"/>
                <a:ea typeface="Microsoft JhengHei" panose="020B0604030504040204" pitchFamily="34" charset="-120"/>
                <a:cs typeface="PT Serif" pitchFamily="34" charset="-120"/>
              </a:rPr>
              <a:t>法規提交</a:t>
            </a:r>
            <a:endParaRPr lang="en-US" sz="1400" b="1" dirty="0">
              <a:latin typeface="Microsoft JhengHei" panose="020B0604030504040204" pitchFamily="34" charset="-120"/>
              <a:ea typeface="Microsoft JhengHei" panose="020B0604030504040204" pitchFamily="34" charset="-120"/>
            </a:endParaRPr>
          </a:p>
        </p:txBody>
      </p:sp>
      <p:sp>
        <p:nvSpPr>
          <p:cNvPr id="14" name="Text 11"/>
          <p:cNvSpPr/>
          <p:nvPr/>
        </p:nvSpPr>
        <p:spPr>
          <a:xfrm>
            <a:off x="6790890" y="4028142"/>
            <a:ext cx="1642982" cy="470683"/>
          </a:xfrm>
          <a:prstGeom prst="rect">
            <a:avLst/>
          </a:prstGeom>
          <a:noFill/>
          <a:ln/>
        </p:spPr>
        <p:txBody>
          <a:bodyPr wrap="square" lIns="0" tIns="0" rIns="0" bIns="0" rtlCol="0" anchor="t"/>
          <a:lstStyle/>
          <a:p>
            <a:pPr algn="ctr"/>
            <a:r>
              <a:rPr lang="en-US" sz="1400" b="1" dirty="0">
                <a:solidFill>
                  <a:srgbClr val="383838"/>
                </a:solidFill>
                <a:latin typeface="Microsoft JhengHei" panose="020B0604030504040204" pitchFamily="34" charset="-120"/>
                <a:ea typeface="Microsoft JhengHei" panose="020B0604030504040204" pitchFamily="34" charset="-120"/>
                <a:cs typeface="DM Sans" pitchFamily="34" charset="-120"/>
              </a:rPr>
              <a:t>準備文件並送審核准</a:t>
            </a:r>
            <a:endParaRPr lang="en-US" sz="1400" b="1" dirty="0">
              <a:latin typeface="Microsoft JhengHei" panose="020B0604030504040204" pitchFamily="34" charset="-120"/>
              <a:ea typeface="Microsoft JhengHei" panose="020B0604030504040204" pitchFamily="34" charset="-120"/>
            </a:endParaRPr>
          </a:p>
        </p:txBody>
      </p:sp>
      <p:sp>
        <p:nvSpPr>
          <p:cNvPr id="15" name="Text 12"/>
          <p:cNvSpPr/>
          <p:nvPr/>
        </p:nvSpPr>
        <p:spPr>
          <a:xfrm>
            <a:off x="8684086" y="3498642"/>
            <a:ext cx="1642981" cy="308887"/>
          </a:xfrm>
          <a:prstGeom prst="rect">
            <a:avLst/>
          </a:prstGeom>
          <a:noFill/>
          <a:ln/>
        </p:spPr>
        <p:txBody>
          <a:bodyPr wrap="none" lIns="0" tIns="0" rIns="0" bIns="0" rtlCol="0" anchor="ctr"/>
          <a:lstStyle/>
          <a:p>
            <a:pPr algn="ctr">
              <a:lnSpc>
                <a:spcPts val="1458"/>
              </a:lnSpc>
            </a:pPr>
            <a:r>
              <a:rPr lang="en-US" sz="1400" b="1" dirty="0">
                <a:solidFill>
                  <a:srgbClr val="020202"/>
                </a:solidFill>
                <a:latin typeface="Microsoft JhengHei" panose="020B0604030504040204" pitchFamily="34" charset="-120"/>
                <a:ea typeface="Microsoft JhengHei" panose="020B0604030504040204" pitchFamily="34" charset="-120"/>
                <a:cs typeface="PT Serif" pitchFamily="34" charset="-120"/>
              </a:rPr>
              <a:t>上市與監測</a:t>
            </a:r>
            <a:endParaRPr lang="en-US" sz="1400" b="1" dirty="0">
              <a:latin typeface="Microsoft JhengHei" panose="020B0604030504040204" pitchFamily="34" charset="-120"/>
              <a:ea typeface="Microsoft JhengHei" panose="020B0604030504040204" pitchFamily="34" charset="-120"/>
            </a:endParaRPr>
          </a:p>
        </p:txBody>
      </p:sp>
      <p:sp>
        <p:nvSpPr>
          <p:cNvPr id="16" name="Text 13"/>
          <p:cNvSpPr/>
          <p:nvPr/>
        </p:nvSpPr>
        <p:spPr>
          <a:xfrm>
            <a:off x="8684086" y="3960481"/>
            <a:ext cx="1642981" cy="470684"/>
          </a:xfrm>
          <a:prstGeom prst="rect">
            <a:avLst/>
          </a:prstGeom>
          <a:noFill/>
          <a:ln/>
        </p:spPr>
        <p:txBody>
          <a:bodyPr wrap="square" lIns="0" tIns="0" rIns="0" bIns="0" rtlCol="0" anchor="t"/>
          <a:lstStyle/>
          <a:p>
            <a:pPr algn="ctr"/>
            <a:r>
              <a:rPr lang="en-US" sz="1400" b="1" dirty="0">
                <a:solidFill>
                  <a:srgbClr val="383838"/>
                </a:solidFill>
                <a:latin typeface="Microsoft JhengHei" panose="020B0604030504040204" pitchFamily="34" charset="-120"/>
                <a:ea typeface="Microsoft JhengHei" panose="020B0604030504040204" pitchFamily="34" charset="-120"/>
                <a:cs typeface="DM Sans" pitchFamily="34" charset="-120"/>
              </a:rPr>
              <a:t>上市後監控與持續合規</a:t>
            </a:r>
            <a:endParaRPr lang="en-US" sz="1400" b="1" dirty="0">
              <a:latin typeface="Microsoft JhengHei" panose="020B0604030504040204" pitchFamily="34" charset="-120"/>
              <a:ea typeface="Microsoft JhengHei" panose="020B0604030504040204" pitchFamily="34" charset="-120"/>
            </a:endParaRPr>
          </a:p>
        </p:txBody>
      </p:sp>
      <p:sp>
        <p:nvSpPr>
          <p:cNvPr id="18" name="標題 17">
            <a:extLst>
              <a:ext uri="{FF2B5EF4-FFF2-40B4-BE49-F238E27FC236}">
                <a16:creationId xmlns:a16="http://schemas.microsoft.com/office/drawing/2014/main" id="{835E9F17-5A0B-095B-9078-69957F8821A2}"/>
              </a:ext>
            </a:extLst>
          </p:cNvPr>
          <p:cNvSpPr>
            <a:spLocks noGrp="1"/>
          </p:cNvSpPr>
          <p:nvPr>
            <p:ph type="ctrTitle"/>
          </p:nvPr>
        </p:nvSpPr>
        <p:spPr>
          <a:xfrm>
            <a:off x="396546" y="514588"/>
            <a:ext cx="11354822" cy="507206"/>
          </a:xfrm>
        </p:spPr>
        <p:txBody>
          <a:bodyPr/>
          <a:lstStyle/>
          <a:p>
            <a:r>
              <a:rPr lang="en-US" altLang="zh-TW" dirty="0">
                <a:solidFill>
                  <a:srgbClr val="279AAF"/>
                </a:solidFill>
                <a:latin typeface="Aptos" panose="020B0004020202020204" pitchFamily="34" charset="0"/>
                <a:cs typeface="PT Serif" pitchFamily="34" charset="-120"/>
              </a:rPr>
              <a:t>Pathogen (Sepsis) Platform –  Roadmap</a:t>
            </a:r>
            <a:endParaRPr lang="zh-TW" altLang="en-US">
              <a:solidFill>
                <a:srgbClr val="279AAF"/>
              </a:solidFill>
              <a:latin typeface="Aptos" panose="020B0004020202020204" pitchFamily="34" charset="0"/>
            </a:endParaRPr>
          </a:p>
        </p:txBody>
      </p:sp>
      <p:sp>
        <p:nvSpPr>
          <p:cNvPr id="17" name="文字方塊 16">
            <a:extLst>
              <a:ext uri="{FF2B5EF4-FFF2-40B4-BE49-F238E27FC236}">
                <a16:creationId xmlns:a16="http://schemas.microsoft.com/office/drawing/2014/main" id="{3449C744-CAC0-F271-6E19-4210B7E603A2}"/>
              </a:ext>
            </a:extLst>
          </p:cNvPr>
          <p:cNvSpPr txBox="1"/>
          <p:nvPr/>
        </p:nvSpPr>
        <p:spPr>
          <a:xfrm>
            <a:off x="502388" y="5450416"/>
            <a:ext cx="10670986" cy="646331"/>
          </a:xfrm>
          <a:prstGeom prst="rect">
            <a:avLst/>
          </a:prstGeom>
          <a:noFill/>
        </p:spPr>
        <p:txBody>
          <a:bodyPr wrap="square">
            <a:spAutoFit/>
          </a:bodyPr>
          <a:lstStyle/>
          <a:p>
            <a:r>
              <a:rPr lang="en-US" altLang="zh-TW" b="1" dirty="0">
                <a:solidFill>
                  <a:schemeClr val="accent2"/>
                </a:solidFill>
                <a:latin typeface="Aptos" panose="020B0004020202020204" pitchFamily="34" charset="0"/>
                <a:ea typeface="Microsoft JhengHei" panose="020B0604030504040204" pitchFamily="34" charset="-120"/>
              </a:rPr>
              <a:t>2025 </a:t>
            </a:r>
            <a:r>
              <a:rPr lang="zh-TW" altLang="en-US" b="1">
                <a:solidFill>
                  <a:schemeClr val="accent2"/>
                </a:solidFill>
                <a:latin typeface="Aptos" panose="020B0004020202020204" pitchFamily="34" charset="0"/>
                <a:ea typeface="Microsoft JhengHei" panose="020B0604030504040204" pitchFamily="34" charset="-120"/>
              </a:rPr>
              <a:t>完成平台基礎建置，</a:t>
            </a:r>
            <a:r>
              <a:rPr lang="en-US" altLang="zh-TW" b="1" dirty="0">
                <a:solidFill>
                  <a:schemeClr val="accent2"/>
                </a:solidFill>
                <a:latin typeface="Aptos" panose="020B0004020202020204" pitchFamily="34" charset="0"/>
                <a:ea typeface="Microsoft JhengHei" panose="020B0604030504040204" pitchFamily="34" charset="-120"/>
              </a:rPr>
              <a:t>2026 </a:t>
            </a:r>
            <a:r>
              <a:rPr lang="zh-TW" altLang="en-US" b="1">
                <a:solidFill>
                  <a:schemeClr val="accent2"/>
                </a:solidFill>
                <a:latin typeface="Aptos" panose="020B0004020202020204" pitchFamily="34" charset="0"/>
                <a:ea typeface="Microsoft JhengHei" panose="020B0604030504040204" pitchFamily="34" charset="-120"/>
              </a:rPr>
              <a:t>年以 </a:t>
            </a:r>
            <a:r>
              <a:rPr lang="en" altLang="zh-TW" b="1" dirty="0">
                <a:solidFill>
                  <a:schemeClr val="accent2"/>
                </a:solidFill>
                <a:latin typeface="Aptos" panose="020B0004020202020204" pitchFamily="34" charset="0"/>
                <a:ea typeface="Microsoft JhengHei" panose="020B0604030504040204" pitchFamily="34" charset="-120"/>
              </a:rPr>
              <a:t>Class I </a:t>
            </a:r>
            <a:r>
              <a:rPr lang="zh-TW" altLang="en-US" b="1">
                <a:solidFill>
                  <a:schemeClr val="accent2"/>
                </a:solidFill>
                <a:latin typeface="Aptos" panose="020B0004020202020204" pitchFamily="34" charset="0"/>
                <a:ea typeface="Microsoft JhengHei" panose="020B0604030504040204" pitchFamily="34" charset="-120"/>
              </a:rPr>
              <a:t>快速取證並上市，</a:t>
            </a:r>
          </a:p>
          <a:p>
            <a:r>
              <a:rPr lang="zh-TW" altLang="en-US" b="1">
                <a:solidFill>
                  <a:schemeClr val="accent2"/>
                </a:solidFill>
                <a:latin typeface="Aptos" panose="020B0004020202020204" pitchFamily="34" charset="0"/>
                <a:ea typeface="Microsoft JhengHei" panose="020B0604030504040204" pitchFamily="34" charset="-120"/>
              </a:rPr>
              <a:t>同步推進 </a:t>
            </a:r>
            <a:r>
              <a:rPr lang="en" altLang="zh-TW" b="1" dirty="0">
                <a:solidFill>
                  <a:schemeClr val="accent2"/>
                </a:solidFill>
                <a:latin typeface="Aptos" panose="020B0004020202020204" pitchFamily="34" charset="0"/>
                <a:ea typeface="Microsoft JhengHei" panose="020B0604030504040204" pitchFamily="34" charset="-120"/>
              </a:rPr>
              <a:t>Class II</a:t>
            </a:r>
            <a:r>
              <a:rPr lang="zh-TW" altLang="en" b="1">
                <a:solidFill>
                  <a:schemeClr val="accent2"/>
                </a:solidFill>
                <a:latin typeface="Aptos" panose="020B0004020202020204" pitchFamily="34" charset="0"/>
                <a:ea typeface="Microsoft JhengHei" panose="020B0604030504040204" pitchFamily="34" charset="-120"/>
              </a:rPr>
              <a:t>，</a:t>
            </a:r>
            <a:r>
              <a:rPr lang="zh-TW" altLang="en-US" b="1">
                <a:solidFill>
                  <a:schemeClr val="accent2"/>
                </a:solidFill>
                <a:latin typeface="Aptos" panose="020B0004020202020204" pitchFamily="34" charset="0"/>
                <a:ea typeface="Microsoft JhengHei" panose="020B0604030504040204" pitchFamily="34" charset="-120"/>
              </a:rPr>
              <a:t>建立中長期病原體（敗血症）輔助檢測核心產品線。</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圖片 49" descr="一張含有 文字, 小工具, 電子裝置, 電子產品 的圖片&#10;&#10;AI 產生的內容可能不正確。">
            <a:extLst>
              <a:ext uri="{FF2B5EF4-FFF2-40B4-BE49-F238E27FC236}">
                <a16:creationId xmlns:a16="http://schemas.microsoft.com/office/drawing/2014/main" id="{3A1ABC4C-5F50-8728-1C63-E66ADE6C3553}"/>
              </a:ext>
            </a:extLst>
          </p:cNvPr>
          <p:cNvPicPr>
            <a:picLocks noChangeAspect="1"/>
          </p:cNvPicPr>
          <p:nvPr/>
        </p:nvPicPr>
        <p:blipFill>
          <a:blip r:embed="rId3"/>
          <a:stretch>
            <a:fillRect/>
          </a:stretch>
        </p:blipFill>
        <p:spPr>
          <a:xfrm>
            <a:off x="4260646" y="5313904"/>
            <a:ext cx="1723698" cy="1296000"/>
          </a:xfrm>
          <a:prstGeom prst="rect">
            <a:avLst/>
          </a:prstGeom>
        </p:spPr>
      </p:pic>
      <p:sp>
        <p:nvSpPr>
          <p:cNvPr id="2" name="Text 0"/>
          <p:cNvSpPr/>
          <p:nvPr/>
        </p:nvSpPr>
        <p:spPr>
          <a:xfrm>
            <a:off x="661492" y="711101"/>
            <a:ext cx="8706445" cy="620217"/>
          </a:xfrm>
          <a:prstGeom prst="rect">
            <a:avLst/>
          </a:prstGeom>
          <a:noFill/>
          <a:ln/>
        </p:spPr>
        <p:txBody>
          <a:bodyPr wrap="none" lIns="0" tIns="0" rIns="0" bIns="0" rtlCol="0" anchor="t"/>
          <a:lstStyle/>
          <a:p>
            <a:pPr>
              <a:lnSpc>
                <a:spcPts val="4875"/>
              </a:lnSpc>
            </a:pPr>
            <a:endParaRPr lang="en-US" sz="3875" dirty="0">
              <a:latin typeface="Aptos" panose="020B0004020202020204" pitchFamily="34" charset="0"/>
              <a:ea typeface="Microsoft JhengHei" panose="020B0604030504040204" pitchFamily="34" charset="-120"/>
            </a:endParaRPr>
          </a:p>
        </p:txBody>
      </p:sp>
      <p:sp>
        <p:nvSpPr>
          <p:cNvPr id="3" name="Text 1"/>
          <p:cNvSpPr/>
          <p:nvPr/>
        </p:nvSpPr>
        <p:spPr>
          <a:xfrm>
            <a:off x="661492" y="981509"/>
            <a:ext cx="5679376" cy="263961"/>
          </a:xfrm>
          <a:prstGeom prst="rect">
            <a:avLst/>
          </a:prstGeom>
          <a:noFill/>
          <a:ln/>
        </p:spPr>
        <p:txBody>
          <a:bodyPr wrap="none" lIns="0" tIns="0" rIns="0" bIns="0" rtlCol="0" anchor="t"/>
          <a:lstStyle/>
          <a:p>
            <a:pPr>
              <a:lnSpc>
                <a:spcPts val="2417"/>
              </a:lnSpc>
            </a:pPr>
            <a:r>
              <a:rPr lang="en-US" sz="1917" b="1" dirty="0">
                <a:solidFill>
                  <a:schemeClr val="accent2"/>
                </a:solidFill>
                <a:latin typeface="Aptos" panose="020B0004020202020204" pitchFamily="34" charset="0"/>
                <a:ea typeface="Microsoft JhengHei" panose="020B0604030504040204" pitchFamily="34" charset="-120"/>
                <a:cs typeface="PT Serif" pitchFamily="34" charset="-120"/>
              </a:rPr>
              <a:t>2025 年里程碑－平台基礎建立</a:t>
            </a:r>
            <a:r>
              <a:rPr lang="zh-TW" altLang="en-US" sz="1917" b="1" dirty="0">
                <a:solidFill>
                  <a:schemeClr val="accent2"/>
                </a:solidFill>
                <a:latin typeface="Aptos" panose="020B0004020202020204" pitchFamily="34" charset="0"/>
                <a:ea typeface="Microsoft JhengHei" panose="020B0604030504040204" pitchFamily="34" charset="-120"/>
                <a:cs typeface="PT Serif" pitchFamily="34" charset="-120"/>
              </a:rPr>
              <a:t> </a:t>
            </a:r>
            <a:r>
              <a:rPr lang="zh-TW" altLang="en" b="1" dirty="0">
                <a:solidFill>
                  <a:schemeClr val="accent2"/>
                </a:solidFill>
                <a:latin typeface="Aptos" panose="020B0004020202020204" pitchFamily="34" charset="0"/>
                <a:ea typeface="Microsoft JhengHei" panose="020B0604030504040204" pitchFamily="34" charset="-120"/>
              </a:rPr>
              <a:t>（</a:t>
            </a:r>
            <a:r>
              <a:rPr lang="en" altLang="zh-TW" b="1" dirty="0">
                <a:solidFill>
                  <a:schemeClr val="accent2"/>
                </a:solidFill>
                <a:latin typeface="Aptos" panose="020B0004020202020204" pitchFamily="34" charset="0"/>
                <a:ea typeface="Microsoft JhengHei" panose="020B0604030504040204" pitchFamily="34" charset="-120"/>
              </a:rPr>
              <a:t>Completed</a:t>
            </a:r>
            <a:r>
              <a:rPr lang="zh-TW" altLang="en" b="1" dirty="0">
                <a:solidFill>
                  <a:schemeClr val="accent2"/>
                </a:solidFill>
                <a:latin typeface="Aptos" panose="020B0004020202020204" pitchFamily="34" charset="0"/>
                <a:ea typeface="Microsoft JhengHei" panose="020B0604030504040204" pitchFamily="34" charset="-120"/>
              </a:rPr>
              <a:t>）</a:t>
            </a:r>
            <a:endParaRPr lang="en" altLang="zh-TW" b="1" dirty="0">
              <a:solidFill>
                <a:schemeClr val="accent2"/>
              </a:solidFill>
              <a:latin typeface="Aptos" panose="020B0004020202020204" pitchFamily="34" charset="0"/>
              <a:ea typeface="Microsoft JhengHei" panose="020B0604030504040204" pitchFamily="34" charset="-120"/>
            </a:endParaRPr>
          </a:p>
          <a:p>
            <a:pPr>
              <a:lnSpc>
                <a:spcPts val="2417"/>
              </a:lnSpc>
            </a:pPr>
            <a:r>
              <a:rPr lang="zh-TW" altLang="en-US" sz="1917" b="1" dirty="0">
                <a:solidFill>
                  <a:schemeClr val="accent2"/>
                </a:solidFill>
                <a:latin typeface="Aptos" panose="020B0004020202020204" pitchFamily="34" charset="0"/>
                <a:ea typeface="Microsoft JhengHei" panose="020B0604030504040204" pitchFamily="34" charset="-120"/>
                <a:cs typeface="PT Serif" pitchFamily="34" charset="-120"/>
              </a:rPr>
              <a:t> </a:t>
            </a:r>
            <a:endParaRPr lang="en-US" sz="1917" b="1" dirty="0">
              <a:solidFill>
                <a:schemeClr val="accent2"/>
              </a:solidFill>
              <a:latin typeface="Aptos" panose="020B0004020202020204" pitchFamily="34" charset="0"/>
              <a:ea typeface="Microsoft JhengHei" panose="020B0604030504040204" pitchFamily="34" charset="-120"/>
            </a:endParaRPr>
          </a:p>
        </p:txBody>
      </p:sp>
      <p:sp>
        <p:nvSpPr>
          <p:cNvPr id="4" name="Shape 2"/>
          <p:cNvSpPr/>
          <p:nvPr/>
        </p:nvSpPr>
        <p:spPr>
          <a:xfrm>
            <a:off x="6069853" y="1758402"/>
            <a:ext cx="25400" cy="4146352"/>
          </a:xfrm>
          <a:prstGeom prst="roundRect">
            <a:avLst>
              <a:gd name="adj" fmla="val 111628"/>
            </a:avLst>
          </a:prstGeom>
          <a:solidFill>
            <a:srgbClr val="D8D4D4"/>
          </a:solidFill>
          <a:ln/>
        </p:spPr>
        <p:txBody>
          <a:bodyPr/>
          <a:lstStyle/>
          <a:p>
            <a:endParaRPr lang="zh-TW" altLang="en-US" sz="1500">
              <a:latin typeface="Aptos" panose="020B0004020202020204" pitchFamily="34" charset="0"/>
              <a:ea typeface="Microsoft JhengHei" panose="020B0604030504040204" pitchFamily="34" charset="-120"/>
            </a:endParaRPr>
          </a:p>
        </p:txBody>
      </p:sp>
      <p:sp>
        <p:nvSpPr>
          <p:cNvPr id="5" name="Shape 3"/>
          <p:cNvSpPr/>
          <p:nvPr/>
        </p:nvSpPr>
        <p:spPr>
          <a:xfrm>
            <a:off x="5729930" y="1958328"/>
            <a:ext cx="378023" cy="25400"/>
          </a:xfrm>
          <a:prstGeom prst="roundRect">
            <a:avLst>
              <a:gd name="adj" fmla="val 111628"/>
            </a:avLst>
          </a:prstGeom>
          <a:solidFill>
            <a:srgbClr val="D8D4D4"/>
          </a:solidFill>
          <a:ln/>
        </p:spPr>
        <p:txBody>
          <a:bodyPr/>
          <a:lstStyle/>
          <a:p>
            <a:endParaRPr lang="zh-TW" altLang="en-US" sz="1500">
              <a:latin typeface="Aptos" panose="020B0004020202020204" pitchFamily="34" charset="0"/>
              <a:ea typeface="Microsoft JhengHei" panose="020B0604030504040204" pitchFamily="34" charset="-120"/>
            </a:endParaRPr>
          </a:p>
        </p:txBody>
      </p:sp>
      <p:sp>
        <p:nvSpPr>
          <p:cNvPr id="6" name="Shape 4"/>
          <p:cNvSpPr/>
          <p:nvPr/>
        </p:nvSpPr>
        <p:spPr>
          <a:xfrm>
            <a:off x="6011711" y="1900186"/>
            <a:ext cx="141684" cy="141684"/>
          </a:xfrm>
          <a:prstGeom prst="roundRect">
            <a:avLst>
              <a:gd name="adj" fmla="val 268908"/>
            </a:avLst>
          </a:prstGeom>
          <a:solidFill>
            <a:srgbClr val="E04F00"/>
          </a:solidFill>
          <a:ln/>
        </p:spPr>
        <p:txBody>
          <a:bodyPr/>
          <a:lstStyle/>
          <a:p>
            <a:endParaRPr lang="zh-TW" altLang="en-US" sz="1500">
              <a:latin typeface="Aptos" panose="020B0004020202020204" pitchFamily="34" charset="0"/>
              <a:ea typeface="Microsoft JhengHei" panose="020B0604030504040204" pitchFamily="34" charset="-120"/>
            </a:endParaRPr>
          </a:p>
        </p:txBody>
      </p:sp>
      <p:sp>
        <p:nvSpPr>
          <p:cNvPr id="7" name="Text 5"/>
          <p:cNvSpPr/>
          <p:nvPr/>
        </p:nvSpPr>
        <p:spPr>
          <a:xfrm>
            <a:off x="648044" y="1592119"/>
            <a:ext cx="5023743" cy="744339"/>
          </a:xfrm>
          <a:prstGeom prst="rect">
            <a:avLst/>
          </a:prstGeom>
          <a:solidFill>
            <a:schemeClr val="accent4">
              <a:lumMod val="20000"/>
              <a:lumOff val="80000"/>
            </a:schemeClr>
          </a:solidFill>
          <a:ln/>
        </p:spPr>
        <p:txBody>
          <a:bodyPr wrap="square" lIns="0" tIns="0" rIns="0" bIns="0" rtlCol="0" anchor="t"/>
          <a:lstStyle/>
          <a:p>
            <a:pPr algn="r">
              <a:lnSpc>
                <a:spcPts val="2917"/>
              </a:lnSpc>
            </a:pPr>
            <a:r>
              <a:rPr lang="en-US" sz="2400" b="1" dirty="0">
                <a:solidFill>
                  <a:srgbClr val="383838"/>
                </a:solidFill>
                <a:latin typeface="Aptos" panose="020B0004020202020204" pitchFamily="34" charset="0"/>
                <a:ea typeface="Microsoft JhengHei" panose="020B0604030504040204" pitchFamily="34" charset="-120"/>
                <a:cs typeface="PT Serif" pitchFamily="34" charset="-120"/>
              </a:rPr>
              <a:t>Q1-Q2: Validation &amp; Verification </a:t>
            </a:r>
          </a:p>
          <a:p>
            <a:pPr algn="r">
              <a:lnSpc>
                <a:spcPts val="2917"/>
              </a:lnSpc>
            </a:pPr>
            <a:r>
              <a:rPr lang="en-US" sz="2400" b="1" dirty="0">
                <a:solidFill>
                  <a:srgbClr val="383838"/>
                </a:solidFill>
                <a:latin typeface="Microsoft JhengHei" panose="020B0604030504040204" pitchFamily="34" charset="-120"/>
                <a:ea typeface="Microsoft JhengHei" panose="020B0604030504040204" pitchFamily="34" charset="-120"/>
                <a:cs typeface="PT Serif" pitchFamily="34" charset="-120"/>
              </a:rPr>
              <a:t>(驗證與確效)</a:t>
            </a:r>
            <a:endParaRPr lang="en-US" sz="2400" b="1" dirty="0">
              <a:latin typeface="Microsoft JhengHei" panose="020B0604030504040204" pitchFamily="34" charset="-120"/>
              <a:ea typeface="Microsoft JhengHei" panose="020B0604030504040204" pitchFamily="34" charset="-120"/>
            </a:endParaRPr>
          </a:p>
        </p:txBody>
      </p:sp>
      <p:sp>
        <p:nvSpPr>
          <p:cNvPr id="8" name="Text 6"/>
          <p:cNvSpPr/>
          <p:nvPr/>
        </p:nvSpPr>
        <p:spPr>
          <a:xfrm>
            <a:off x="648045" y="2449864"/>
            <a:ext cx="5023742" cy="2458313"/>
          </a:xfrm>
          <a:prstGeom prst="rect">
            <a:avLst/>
          </a:prstGeom>
          <a:noFill/>
          <a:ln/>
        </p:spPr>
        <p:txBody>
          <a:bodyPr wrap="square" lIns="0" tIns="0" rIns="0" bIns="0" rtlCol="0" anchor="ctr"/>
          <a:lstStyle/>
          <a:p>
            <a:pPr marL="342900" indent="-342900">
              <a:lnSpc>
                <a:spcPct val="150000"/>
              </a:lnSpc>
              <a:buSzPct val="100000"/>
              <a:buFont typeface="+mj-lt"/>
              <a:buAutoNum type="arabicPeriod"/>
            </a:pPr>
            <a:r>
              <a:rPr lang="en-US" sz="1200" dirty="0">
                <a:solidFill>
                  <a:srgbClr val="383838"/>
                </a:solidFill>
                <a:latin typeface="Aptos" panose="020B0004020202020204" pitchFamily="34" charset="0"/>
                <a:ea typeface="Microsoft JhengHei" panose="020B0604030504040204" pitchFamily="34" charset="-120"/>
                <a:cs typeface="DM Sans" pitchFamily="34" charset="-120"/>
              </a:rPr>
              <a:t>Third-party verification report completed </a:t>
            </a:r>
            <a:r>
              <a:rPr lang="zh-TW" altLang="en-US"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zh-TW" altLang="en-US"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en-US" sz="1200" dirty="0">
                <a:solidFill>
                  <a:srgbClr val="383838"/>
                </a:solidFill>
                <a:latin typeface="Microsoft JhengHei" panose="020B0604030504040204" pitchFamily="34" charset="-120"/>
                <a:ea typeface="Microsoft JhengHei" panose="020B0604030504040204" pitchFamily="34" charset="-120"/>
                <a:cs typeface="DM Sans" pitchFamily="34" charset="-120"/>
              </a:rPr>
              <a:t>(第三方驗證報告完成)</a:t>
            </a:r>
          </a:p>
          <a:p>
            <a:pPr marL="342900" indent="-342900">
              <a:lnSpc>
                <a:spcPct val="150000"/>
              </a:lnSpc>
              <a:buSzPct val="100000"/>
              <a:buFont typeface="+mj-lt"/>
              <a:buAutoNum type="arabicPeriod"/>
            </a:pPr>
            <a:r>
              <a:rPr lang="en-US" altLang="zh-TW" sz="1200" i="1" dirty="0">
                <a:solidFill>
                  <a:srgbClr val="383838"/>
                </a:solidFill>
                <a:latin typeface="Aptos" panose="020B0004020202020204" pitchFamily="34" charset="0"/>
                <a:ea typeface="Microsoft JhengHei" panose="020B0604030504040204" pitchFamily="34" charset="-120"/>
                <a:cs typeface="DM Sans" pitchFamily="34" charset="-120"/>
              </a:rPr>
              <a:t>E. coli </a:t>
            </a: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single-chip core design finalized </a:t>
            </a:r>
            <a:r>
              <a:rPr lang="zh-TW" altLang="en-US"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zh-TW" altLang="en-US"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en-US" altLang="zh-TW" sz="1200" dirty="0">
                <a:solidFill>
                  <a:srgbClr val="383838"/>
                </a:solidFill>
                <a:latin typeface="Microsoft JhengHei" panose="020B0604030504040204" pitchFamily="34" charset="-120"/>
                <a:ea typeface="Microsoft JhengHei" panose="020B0604030504040204" pitchFamily="34" charset="-120"/>
                <a:cs typeface="DM Sans" pitchFamily="34" charset="-120"/>
              </a:rPr>
              <a:t>(</a:t>
            </a:r>
            <a:r>
              <a:rPr lang="en-US" altLang="zh-TW" sz="1200" i="1" dirty="0">
                <a:solidFill>
                  <a:srgbClr val="383838"/>
                </a:solidFill>
                <a:latin typeface="Aptos" panose="020B0004020202020204" pitchFamily="34" charset="0"/>
                <a:ea typeface="Microsoft JhengHei" panose="020B0604030504040204" pitchFamily="34" charset="-120"/>
                <a:cs typeface="DM Sans" pitchFamily="34" charset="-120"/>
              </a:rPr>
              <a:t>E. coli </a:t>
            </a:r>
            <a:r>
              <a:rPr lang="en-US" altLang="zh-TW" sz="1200" dirty="0">
                <a:solidFill>
                  <a:srgbClr val="383838"/>
                </a:solidFill>
                <a:latin typeface="Microsoft JhengHei" panose="020B0604030504040204" pitchFamily="34" charset="-120"/>
                <a:ea typeface="Microsoft JhengHei" panose="020B0604030504040204" pitchFamily="34" charset="-120"/>
                <a:cs typeface="DM Sans" pitchFamily="34" charset="-120"/>
              </a:rPr>
              <a:t>單晶片核心設計定案-</a:t>
            </a:r>
            <a:r>
              <a:rPr lang="zh-TW" altLang="en-US" sz="1200" dirty="0">
                <a:solidFill>
                  <a:srgbClr val="383838"/>
                </a:solidFill>
                <a:latin typeface="Microsoft JhengHei" panose="020B0604030504040204" pitchFamily="34" charset="-120"/>
                <a:ea typeface="Microsoft JhengHei" panose="020B0604030504040204" pitchFamily="34" charset="-120"/>
                <a:cs typeface="DM Sans" pitchFamily="34" charset="-120"/>
              </a:rPr>
              <a:t>包含搭配微流道系統</a:t>
            </a:r>
            <a:r>
              <a:rPr lang="en-US" altLang="zh-TW" sz="1200" dirty="0">
                <a:solidFill>
                  <a:srgbClr val="383838"/>
                </a:solidFill>
                <a:latin typeface="Microsoft JhengHei" panose="020B0604030504040204" pitchFamily="34" charset="-120"/>
                <a:ea typeface="Microsoft JhengHei" panose="020B0604030504040204" pitchFamily="34" charset="-120"/>
                <a:cs typeface="DM Sans" pitchFamily="34" charset="-120"/>
              </a:rPr>
              <a:t>)</a:t>
            </a:r>
          </a:p>
          <a:p>
            <a:pPr marL="342900" lvl="0" indent="-342900" eaLnBrk="0" fontAlgn="base" hangingPunct="0">
              <a:lnSpc>
                <a:spcPct val="150000"/>
              </a:lnSpc>
              <a:spcBef>
                <a:spcPct val="0"/>
              </a:spcBef>
              <a:spcAft>
                <a:spcPct val="0"/>
              </a:spcAft>
              <a:buFont typeface="+mj-lt"/>
              <a:buAutoNum type="arabicPeriod"/>
            </a:pPr>
            <a:r>
              <a:rPr lang="zh-TW" altLang="zh-TW" sz="1200" dirty="0">
                <a:solidFill>
                  <a:srgbClr val="000000"/>
                </a:solidFill>
                <a:latin typeface="Aptos" panose="020B0004020202020204" pitchFamily="34" charset="0"/>
                <a:ea typeface="Microsoft JhengHei" panose="020B0604030504040204" pitchFamily="34" charset="-120"/>
              </a:rPr>
              <a:t>Antimicrobial resistance gene panel design initiated</a:t>
            </a:r>
            <a:r>
              <a:rPr lang="zh-TW" altLang="en-US" sz="1200" dirty="0">
                <a:solidFill>
                  <a:srgbClr val="000000"/>
                </a:solidFill>
                <a:latin typeface="Aptos" panose="020B0004020202020204" pitchFamily="34" charset="0"/>
                <a:ea typeface="Microsoft JhengHei" panose="020B0604030504040204" pitchFamily="34" charset="-120"/>
              </a:rPr>
              <a:t>              </a:t>
            </a:r>
            <a:r>
              <a:rPr lang="en-US" altLang="zh-TW" sz="1200" dirty="0">
                <a:solidFill>
                  <a:srgbClr val="000000"/>
                </a:solidFill>
                <a:latin typeface="Aptos" panose="020B0004020202020204" pitchFamily="34" charset="0"/>
                <a:ea typeface="Microsoft JhengHei" panose="020B0604030504040204" pitchFamily="34" charset="-120"/>
              </a:rPr>
              <a:t>                                      </a:t>
            </a:r>
            <a:r>
              <a:rPr lang="zh-TW" altLang="en-US" sz="1200" dirty="0">
                <a:solidFill>
                  <a:srgbClr val="000000"/>
                </a:solidFill>
                <a:latin typeface="Aptos" panose="020B0004020202020204" pitchFamily="34" charset="0"/>
                <a:ea typeface="Microsoft JhengHei" panose="020B0604030504040204" pitchFamily="34" charset="-120"/>
              </a:rPr>
              <a:t>  </a:t>
            </a:r>
            <a:r>
              <a:rPr lang="en-US" altLang="zh-TW" sz="1200" dirty="0">
                <a:solidFill>
                  <a:srgbClr val="000000"/>
                </a:solidFill>
                <a:latin typeface="Aptos" panose="020B0004020202020204" pitchFamily="34" charset="0"/>
                <a:ea typeface="Microsoft JhengHei" panose="020B0604030504040204" pitchFamily="34" charset="-120"/>
              </a:rPr>
              <a:t>(</a:t>
            </a:r>
            <a:r>
              <a:rPr lang="zh-TW" altLang="zh-TW" sz="1200" dirty="0">
                <a:solidFill>
                  <a:srgbClr val="000000"/>
                </a:solidFill>
                <a:latin typeface="Aptos" panose="020B0004020202020204" pitchFamily="34" charset="0"/>
                <a:ea typeface="Microsoft JhengHei" panose="020B0604030504040204" pitchFamily="34" charset="-120"/>
              </a:rPr>
              <a:t>抗藥性基因篩選 panel 設計啟動</a:t>
            </a:r>
            <a:r>
              <a:rPr lang="en-US" altLang="zh-TW" sz="1200" dirty="0">
                <a:solidFill>
                  <a:srgbClr val="000000"/>
                </a:solidFill>
                <a:latin typeface="Aptos" panose="020B0004020202020204" pitchFamily="34" charset="0"/>
                <a:ea typeface="Microsoft JhengHei" panose="020B0604030504040204" pitchFamily="34" charset="-120"/>
              </a:rPr>
              <a:t>)</a:t>
            </a:r>
          </a:p>
          <a:p>
            <a:pPr marL="342900" indent="-342900">
              <a:lnSpc>
                <a:spcPct val="150000"/>
              </a:lnSpc>
              <a:buSzPct val="100000"/>
              <a:buFont typeface="+mj-lt"/>
              <a:buAutoNum type="arabicPeriod"/>
            </a:pP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Platform architecture established </a:t>
            </a:r>
            <a:r>
              <a:rPr lang="zh-TW" altLang="en-US"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zh-TW" altLang="en-US"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en-US" altLang="zh-TW" sz="1200" dirty="0">
                <a:solidFill>
                  <a:srgbClr val="383838"/>
                </a:solidFill>
                <a:latin typeface="Microsoft JhengHei" panose="020B0604030504040204" pitchFamily="34" charset="-120"/>
                <a:ea typeface="Microsoft JhengHei" panose="020B0604030504040204" pitchFamily="34" charset="-120"/>
                <a:cs typeface="DM Sans" pitchFamily="34" charset="-120"/>
              </a:rPr>
              <a:t>(平台架構確立)</a:t>
            </a:r>
            <a:endParaRPr lang="en-US" sz="1200" dirty="0">
              <a:solidFill>
                <a:srgbClr val="383838"/>
              </a:solidFill>
              <a:latin typeface="Microsoft JhengHei" panose="020B0604030504040204" pitchFamily="34" charset="-120"/>
              <a:ea typeface="Microsoft JhengHei" panose="020B0604030504040204" pitchFamily="34" charset="-120"/>
              <a:cs typeface="DM Sans" pitchFamily="34" charset="-120"/>
            </a:endParaRPr>
          </a:p>
        </p:txBody>
      </p:sp>
      <p:sp>
        <p:nvSpPr>
          <p:cNvPr id="11" name="Shape 9"/>
          <p:cNvSpPr/>
          <p:nvPr/>
        </p:nvSpPr>
        <p:spPr>
          <a:xfrm>
            <a:off x="6057153" y="3092398"/>
            <a:ext cx="378023" cy="25400"/>
          </a:xfrm>
          <a:prstGeom prst="roundRect">
            <a:avLst>
              <a:gd name="adj" fmla="val 111628"/>
            </a:avLst>
          </a:prstGeom>
          <a:solidFill>
            <a:srgbClr val="D8D4D4"/>
          </a:solidFill>
          <a:ln/>
        </p:spPr>
        <p:txBody>
          <a:bodyPr/>
          <a:lstStyle/>
          <a:p>
            <a:endParaRPr lang="zh-TW" altLang="en-US" sz="1500">
              <a:latin typeface="Aptos" panose="020B0004020202020204" pitchFamily="34" charset="0"/>
              <a:ea typeface="Microsoft JhengHei" panose="020B0604030504040204" pitchFamily="34" charset="-120"/>
            </a:endParaRPr>
          </a:p>
        </p:txBody>
      </p:sp>
      <p:sp>
        <p:nvSpPr>
          <p:cNvPr id="12" name="Shape 10"/>
          <p:cNvSpPr/>
          <p:nvPr/>
        </p:nvSpPr>
        <p:spPr>
          <a:xfrm>
            <a:off x="6011711" y="3034257"/>
            <a:ext cx="141684" cy="141684"/>
          </a:xfrm>
          <a:prstGeom prst="roundRect">
            <a:avLst>
              <a:gd name="adj" fmla="val 268908"/>
            </a:avLst>
          </a:prstGeom>
          <a:solidFill>
            <a:srgbClr val="E04F00"/>
          </a:solidFill>
          <a:ln/>
        </p:spPr>
        <p:txBody>
          <a:bodyPr/>
          <a:lstStyle/>
          <a:p>
            <a:endParaRPr lang="zh-TW" altLang="en-US" sz="1500">
              <a:latin typeface="Aptos" panose="020B0004020202020204" pitchFamily="34" charset="0"/>
              <a:ea typeface="Microsoft JhengHei" panose="020B0604030504040204" pitchFamily="34" charset="-120"/>
            </a:endParaRPr>
          </a:p>
        </p:txBody>
      </p:sp>
      <p:sp>
        <p:nvSpPr>
          <p:cNvPr id="13" name="Text 11"/>
          <p:cNvSpPr/>
          <p:nvPr/>
        </p:nvSpPr>
        <p:spPr>
          <a:xfrm>
            <a:off x="6488978" y="2726190"/>
            <a:ext cx="5069518" cy="744339"/>
          </a:xfrm>
          <a:prstGeom prst="rect">
            <a:avLst/>
          </a:prstGeom>
          <a:solidFill>
            <a:schemeClr val="accent4">
              <a:lumMod val="20000"/>
              <a:lumOff val="80000"/>
            </a:schemeClr>
          </a:solidFill>
          <a:ln/>
        </p:spPr>
        <p:txBody>
          <a:bodyPr wrap="square" lIns="0" tIns="0" rIns="0" bIns="0" rtlCol="0" anchor="t"/>
          <a:lstStyle/>
          <a:p>
            <a:pPr>
              <a:lnSpc>
                <a:spcPts val="2917"/>
              </a:lnSpc>
            </a:pPr>
            <a:r>
              <a:rPr lang="en-US" sz="2400" b="1" dirty="0">
                <a:solidFill>
                  <a:srgbClr val="383838"/>
                </a:solidFill>
                <a:latin typeface="Aptos" panose="020B0004020202020204" pitchFamily="34" charset="0"/>
                <a:ea typeface="Microsoft JhengHei" panose="020B0604030504040204" pitchFamily="34" charset="-120"/>
                <a:cs typeface="PT Serif" pitchFamily="34" charset="-120"/>
              </a:rPr>
              <a:t>Q3-Q4: External Testing &amp; Transfer </a:t>
            </a:r>
            <a:r>
              <a:rPr lang="zh-TW" altLang="en-US" sz="2400" b="1" dirty="0">
                <a:solidFill>
                  <a:srgbClr val="383838"/>
                </a:solidFill>
                <a:latin typeface="Aptos" panose="020B0004020202020204" pitchFamily="34" charset="0"/>
                <a:ea typeface="Microsoft JhengHei" panose="020B0604030504040204" pitchFamily="34" charset="-120"/>
                <a:cs typeface="PT Serif" pitchFamily="34" charset="-120"/>
              </a:rPr>
              <a:t>     </a:t>
            </a:r>
            <a:r>
              <a:rPr lang="en-US" sz="2400" b="1" dirty="0">
                <a:solidFill>
                  <a:srgbClr val="383838"/>
                </a:solidFill>
                <a:latin typeface="Aptos" panose="020B0004020202020204" pitchFamily="34" charset="0"/>
                <a:ea typeface="Microsoft JhengHei" panose="020B0604030504040204" pitchFamily="34" charset="-120"/>
                <a:cs typeface="PT Serif" pitchFamily="34" charset="-120"/>
              </a:rPr>
              <a:t>(外部測試與技轉)</a:t>
            </a:r>
            <a:endParaRPr lang="en-US" sz="2400" b="1" dirty="0">
              <a:latin typeface="Aptos" panose="020B0004020202020204" pitchFamily="34" charset="0"/>
              <a:ea typeface="Microsoft JhengHei" panose="020B0604030504040204" pitchFamily="34" charset="-120"/>
            </a:endParaRPr>
          </a:p>
        </p:txBody>
      </p:sp>
      <p:sp>
        <p:nvSpPr>
          <p:cNvPr id="17" name="標題 16">
            <a:extLst>
              <a:ext uri="{FF2B5EF4-FFF2-40B4-BE49-F238E27FC236}">
                <a16:creationId xmlns:a16="http://schemas.microsoft.com/office/drawing/2014/main" id="{6D6A35DD-CFA3-F637-FEAF-F9203549A90B}"/>
              </a:ext>
            </a:extLst>
          </p:cNvPr>
          <p:cNvSpPr>
            <a:spLocks noGrp="1"/>
          </p:cNvSpPr>
          <p:nvPr>
            <p:ph type="ctrTitle"/>
          </p:nvPr>
        </p:nvSpPr>
        <p:spPr/>
        <p:txBody>
          <a:bodyPr/>
          <a:lstStyle/>
          <a:p>
            <a:r>
              <a:rPr lang="en-US" altLang="zh-TW" dirty="0">
                <a:solidFill>
                  <a:srgbClr val="279AAF"/>
                </a:solidFill>
                <a:latin typeface="Aptos" panose="020B0004020202020204" pitchFamily="34" charset="0"/>
                <a:ea typeface="PT Serif" pitchFamily="34" charset="-122"/>
                <a:cs typeface="PT Serif" pitchFamily="34" charset="-120"/>
              </a:rPr>
              <a:t>2025 Milestones – Platform Foundation</a:t>
            </a:r>
            <a:endParaRPr lang="zh-TW" altLang="en-US">
              <a:solidFill>
                <a:srgbClr val="279AAF"/>
              </a:solidFill>
              <a:latin typeface="Aptos" panose="020B0004020202020204" pitchFamily="34" charset="0"/>
            </a:endParaRPr>
          </a:p>
        </p:txBody>
      </p:sp>
      <p:sp>
        <p:nvSpPr>
          <p:cNvPr id="18" name="Text 14">
            <a:extLst>
              <a:ext uri="{FF2B5EF4-FFF2-40B4-BE49-F238E27FC236}">
                <a16:creationId xmlns:a16="http://schemas.microsoft.com/office/drawing/2014/main" id="{28A3A8C8-CAE7-D5E5-B939-2EFD6209FE54}"/>
              </a:ext>
            </a:extLst>
          </p:cNvPr>
          <p:cNvSpPr/>
          <p:nvPr/>
        </p:nvSpPr>
        <p:spPr>
          <a:xfrm>
            <a:off x="6883288" y="6269035"/>
            <a:ext cx="4678462" cy="604838"/>
          </a:xfrm>
          <a:prstGeom prst="rect">
            <a:avLst/>
          </a:prstGeom>
          <a:noFill/>
          <a:ln/>
        </p:spPr>
        <p:txBody>
          <a:bodyPr wrap="square" lIns="0" tIns="0" rIns="0" bIns="0" rtlCol="0" anchor="ctr"/>
          <a:lstStyle/>
          <a:p>
            <a:pPr marL="285739" indent="-285739">
              <a:buSzPct val="100000"/>
              <a:buChar char="•"/>
            </a:pPr>
            <a:endParaRPr lang="en-US" sz="1400" dirty="0">
              <a:latin typeface="Aptos" panose="020B0004020202020204" pitchFamily="34" charset="0"/>
              <a:ea typeface="Microsoft JhengHei" panose="020B0604030504040204" pitchFamily="34" charset="-120"/>
            </a:endParaRPr>
          </a:p>
        </p:txBody>
      </p:sp>
      <p:sp>
        <p:nvSpPr>
          <p:cNvPr id="20" name="Text 12">
            <a:extLst>
              <a:ext uri="{FF2B5EF4-FFF2-40B4-BE49-F238E27FC236}">
                <a16:creationId xmlns:a16="http://schemas.microsoft.com/office/drawing/2014/main" id="{D005BAF3-A9F4-B757-E2DA-51AC3E6F7646}"/>
              </a:ext>
            </a:extLst>
          </p:cNvPr>
          <p:cNvSpPr/>
          <p:nvPr/>
        </p:nvSpPr>
        <p:spPr>
          <a:xfrm>
            <a:off x="6488978" y="3582942"/>
            <a:ext cx="5069518" cy="2973198"/>
          </a:xfrm>
          <a:prstGeom prst="rect">
            <a:avLst/>
          </a:prstGeom>
          <a:noFill/>
          <a:ln/>
        </p:spPr>
        <p:txBody>
          <a:bodyPr wrap="square" lIns="0" tIns="0" rIns="0" bIns="0" rtlCol="0" anchor="ctr"/>
          <a:lstStyle/>
          <a:p>
            <a:pPr marL="342900" indent="-342900">
              <a:lnSpc>
                <a:spcPct val="150000"/>
              </a:lnSpc>
              <a:buSzPct val="100000"/>
              <a:buFont typeface="+mj-lt"/>
              <a:buAutoNum type="arabicPeriod"/>
            </a:pPr>
            <a:r>
              <a:rPr lang="en" altLang="zh-TW" sz="1200" dirty="0">
                <a:latin typeface="Aptos" panose="020B0004020202020204" pitchFamily="34" charset="0"/>
              </a:rPr>
              <a:t>NBRP DEMO DAY – Top 7 finalist in medical device category                  (NBRP DEMO DAY </a:t>
            </a:r>
            <a:r>
              <a:rPr lang="zh-TW" altLang="en-US" sz="1200" dirty="0">
                <a:latin typeface="Microsoft JhengHei" panose="020B0604030504040204" pitchFamily="34" charset="-120"/>
                <a:ea typeface="Microsoft JhengHei" panose="020B0604030504040204" pitchFamily="34" charset="-120"/>
              </a:rPr>
              <a:t>參賽進入醫材組前 </a:t>
            </a:r>
            <a:r>
              <a:rPr lang="en-US" altLang="zh-TW" sz="1200" dirty="0">
                <a:latin typeface="Microsoft JhengHei" panose="020B0604030504040204" pitchFamily="34" charset="-120"/>
                <a:ea typeface="Microsoft JhengHei" panose="020B0604030504040204" pitchFamily="34" charset="-120"/>
              </a:rPr>
              <a:t>7 </a:t>
            </a:r>
            <a:r>
              <a:rPr lang="zh-TW" altLang="en-US" sz="1200" dirty="0">
                <a:latin typeface="Microsoft JhengHei" panose="020B0604030504040204" pitchFamily="34" charset="-120"/>
                <a:ea typeface="Microsoft JhengHei" panose="020B0604030504040204" pitchFamily="34" charset="-120"/>
              </a:rPr>
              <a:t>強</a:t>
            </a:r>
            <a:r>
              <a:rPr lang="en-US" altLang="zh-TW" sz="1200" dirty="0">
                <a:latin typeface="Aptos" panose="020B0004020202020204" pitchFamily="34" charset="0"/>
                <a:ea typeface="Microsoft JhengHei" panose="020B0604030504040204" pitchFamily="34" charset="-120"/>
              </a:rPr>
              <a:t>)</a:t>
            </a:r>
            <a:endParaRPr lang="en-US" altLang="zh-TW" sz="1200" dirty="0">
              <a:latin typeface="Aptos" panose="020B0004020202020204" pitchFamily="34" charset="0"/>
            </a:endParaRPr>
          </a:p>
          <a:p>
            <a:pPr marL="342900" indent="-342900">
              <a:lnSpc>
                <a:spcPct val="150000"/>
              </a:lnSpc>
              <a:buSzPct val="100000"/>
              <a:buFont typeface="+mj-lt"/>
              <a:buAutoNum type="arabicPeriod"/>
            </a:pP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BLOT external validation executed </a:t>
            </a:r>
            <a:r>
              <a:rPr lang="zh-TW" altLang="en-US"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(BLOT 外部驗證執行)</a:t>
            </a:r>
          </a:p>
          <a:p>
            <a:pPr marL="342900" indent="-342900">
              <a:lnSpc>
                <a:spcPct val="150000"/>
              </a:lnSpc>
              <a:buSzPct val="100000"/>
              <a:buFont typeface="+mj-lt"/>
              <a:buAutoNum type="arabicPeriod"/>
            </a:pP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SD-Lab technology transfer completed </a:t>
            </a:r>
            <a:r>
              <a:rPr lang="zh-TW" altLang="en-US"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(SD-Lab 技術移轉完成)</a:t>
            </a:r>
          </a:p>
          <a:p>
            <a:pPr marL="342900" indent="-342900">
              <a:lnSpc>
                <a:spcPct val="150000"/>
              </a:lnSpc>
              <a:buSzPct val="100000"/>
              <a:buFont typeface="+mj-lt"/>
              <a:buAutoNum type="arabicPeriod"/>
            </a:pPr>
            <a:r>
              <a:rPr lang="en" altLang="zh-TW" sz="1200" dirty="0">
                <a:latin typeface="Aptos" panose="020B0004020202020204" pitchFamily="34" charset="0"/>
              </a:rPr>
              <a:t>Chip surface treatment &amp; probe coating technology transfer and Single-Chip QMS initiated</a:t>
            </a:r>
            <a:r>
              <a:rPr lang="zh-TW" altLang="en-US" sz="1200" dirty="0">
                <a:latin typeface="Aptos" panose="020B0004020202020204" pitchFamily="34" charset="0"/>
              </a:rPr>
              <a:t>                                                                                                            </a:t>
            </a:r>
            <a:r>
              <a:rPr lang="en-US" altLang="zh-TW" sz="1200" dirty="0">
                <a:latin typeface="Aptos" panose="020B0004020202020204" pitchFamily="34" charset="0"/>
              </a:rPr>
              <a:t>(</a:t>
            </a:r>
            <a:r>
              <a:rPr lang="zh-TW" altLang="en-US" sz="1200" dirty="0">
                <a:latin typeface="Aptos" panose="020B0004020202020204" pitchFamily="34" charset="0"/>
              </a:rPr>
              <a:t>晶片表面處理／探針 </a:t>
            </a:r>
            <a:r>
              <a:rPr lang="en" altLang="zh-TW" sz="1200" dirty="0">
                <a:latin typeface="Aptos" panose="020B0004020202020204" pitchFamily="34" charset="0"/>
              </a:rPr>
              <a:t>coating </a:t>
            </a:r>
            <a:r>
              <a:rPr lang="zh-TW" altLang="en-US" sz="1200" dirty="0">
                <a:latin typeface="Aptos" panose="020B0004020202020204" pitchFamily="34" charset="0"/>
              </a:rPr>
              <a:t>技轉，並啟動 </a:t>
            </a:r>
            <a:r>
              <a:rPr lang="en" altLang="zh-TW" sz="1200" dirty="0">
                <a:latin typeface="Aptos" panose="020B0004020202020204" pitchFamily="34" charset="0"/>
              </a:rPr>
              <a:t>Single Chip QMS </a:t>
            </a:r>
            <a:r>
              <a:rPr lang="zh-TW" altLang="en-US" sz="1200" dirty="0">
                <a:latin typeface="Aptos" panose="020B0004020202020204" pitchFamily="34" charset="0"/>
              </a:rPr>
              <a:t>架構</a:t>
            </a:r>
            <a:r>
              <a:rPr lang="en-US" altLang="zh-TW" sz="1200" dirty="0">
                <a:latin typeface="Aptos" panose="020B0004020202020204" pitchFamily="34" charset="0"/>
              </a:rPr>
              <a:t>)</a:t>
            </a:r>
          </a:p>
          <a:p>
            <a:pPr marL="342900" indent="-342900">
              <a:lnSpc>
                <a:spcPct val="150000"/>
              </a:lnSpc>
              <a:buSzPct val="100000"/>
              <a:buFont typeface="+mj-lt"/>
              <a:buAutoNum type="arabicPeriod"/>
            </a:pP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Angelica Reader prototype integrated</a:t>
            </a:r>
            <a:r>
              <a:rPr lang="zh-TW" altLang="en-US" sz="1200" dirty="0">
                <a:solidFill>
                  <a:srgbClr val="383838"/>
                </a:solidFill>
                <a:latin typeface="Aptos" panose="020B0004020202020204" pitchFamily="34" charset="0"/>
                <a:ea typeface="Microsoft JhengHei" panose="020B0604030504040204" pitchFamily="34" charset="-120"/>
                <a:cs typeface="DM Sans" pitchFamily="34" charset="-120"/>
              </a:rPr>
              <a:t>                                                                                </a:t>
            </a: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(Angelica Reader - </a:t>
            </a:r>
            <a:r>
              <a:rPr lang="en-US" altLang="zh-TW" sz="1200" i="1" dirty="0">
                <a:solidFill>
                  <a:srgbClr val="383838"/>
                </a:solidFill>
                <a:latin typeface="Aptos" panose="020B0004020202020204" pitchFamily="34" charset="0"/>
                <a:ea typeface="Microsoft JhengHei" panose="020B0604030504040204" pitchFamily="34" charset="-120"/>
                <a:cs typeface="DM Sans" pitchFamily="34" charset="-120"/>
              </a:rPr>
              <a:t>E. coli </a:t>
            </a:r>
            <a:r>
              <a:rPr lang="en-US" altLang="zh-TW" sz="1200" dirty="0">
                <a:solidFill>
                  <a:srgbClr val="383838"/>
                </a:solidFill>
                <a:latin typeface="Aptos" panose="020B0004020202020204" pitchFamily="34" charset="0"/>
                <a:ea typeface="Microsoft JhengHei" panose="020B0604030504040204" pitchFamily="34" charset="-120"/>
                <a:cs typeface="DM Sans" pitchFamily="34" charset="-120"/>
              </a:rPr>
              <a:t>原型整合)</a:t>
            </a:r>
            <a:endParaRPr lang="en-US" altLang="zh-TW" sz="1200" dirty="0">
              <a:latin typeface="Aptos" panose="020B0004020202020204" pitchFamily="34" charset="0"/>
              <a:ea typeface="Microsoft JhengHei" panose="020B0604030504040204" pitchFamily="34" charset="-120"/>
            </a:endParaRPr>
          </a:p>
        </p:txBody>
      </p:sp>
      <p:grpSp>
        <p:nvGrpSpPr>
          <p:cNvPr id="26" name="群組 25">
            <a:extLst>
              <a:ext uri="{FF2B5EF4-FFF2-40B4-BE49-F238E27FC236}">
                <a16:creationId xmlns:a16="http://schemas.microsoft.com/office/drawing/2014/main" id="{68D7041D-CCFA-1D72-5CAD-F9EB9622E4E4}"/>
              </a:ext>
            </a:extLst>
          </p:cNvPr>
          <p:cNvGrpSpPr/>
          <p:nvPr/>
        </p:nvGrpSpPr>
        <p:grpSpPr>
          <a:xfrm>
            <a:off x="3651247" y="2577057"/>
            <a:ext cx="1939111" cy="443753"/>
            <a:chOff x="5036024" y="4175470"/>
            <a:chExt cx="3835021" cy="640920"/>
          </a:xfrm>
        </p:grpSpPr>
        <p:sp>
          <p:nvSpPr>
            <p:cNvPr id="27" name="圓角矩形 26">
              <a:extLst>
                <a:ext uri="{FF2B5EF4-FFF2-40B4-BE49-F238E27FC236}">
                  <a16:creationId xmlns:a16="http://schemas.microsoft.com/office/drawing/2014/main" id="{5329DF40-8B85-1632-FC46-C3D76241DE30}"/>
                </a:ext>
              </a:extLst>
            </p:cNvPr>
            <p:cNvSpPr/>
            <p:nvPr/>
          </p:nvSpPr>
          <p:spPr>
            <a:xfrm>
              <a:off x="5036024" y="4175470"/>
              <a:ext cx="3835021" cy="64092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Aptos" panose="020B0004020202020204" pitchFamily="34" charset="0"/>
                <a:ea typeface="新細明體" panose="02020500000000000000" pitchFamily="18" charset="-120"/>
                <a:cs typeface="+mn-cs"/>
              </a:endParaRPr>
            </a:p>
          </p:txBody>
        </p:sp>
        <p:pic>
          <p:nvPicPr>
            <p:cNvPr id="28" name="圖片 27">
              <a:extLst>
                <a:ext uri="{FF2B5EF4-FFF2-40B4-BE49-F238E27FC236}">
                  <a16:creationId xmlns:a16="http://schemas.microsoft.com/office/drawing/2014/main" id="{203126D3-2CD1-E218-9DFC-832EF9189E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703" y="4264405"/>
              <a:ext cx="3382365" cy="468000"/>
            </a:xfrm>
            <a:prstGeom prst="rect">
              <a:avLst/>
            </a:prstGeom>
            <a:noFill/>
          </p:spPr>
        </p:pic>
      </p:grpSp>
      <p:pic>
        <p:nvPicPr>
          <p:cNvPr id="29" name="圖片 28" descr="一張含有 字型, 文字, 圖形, 標誌 的圖片&#10;&#10;AI 產生的內容可能不正確。">
            <a:extLst>
              <a:ext uri="{FF2B5EF4-FFF2-40B4-BE49-F238E27FC236}">
                <a16:creationId xmlns:a16="http://schemas.microsoft.com/office/drawing/2014/main" id="{FCE7C75F-D1AF-AAF5-0700-33D37062E3D5}"/>
              </a:ext>
            </a:extLst>
          </p:cNvPr>
          <p:cNvPicPr>
            <a:picLocks noChangeAspect="1"/>
          </p:cNvPicPr>
          <p:nvPr/>
        </p:nvPicPr>
        <p:blipFill>
          <a:blip r:embed="rId5"/>
          <a:stretch>
            <a:fillRect/>
          </a:stretch>
        </p:blipFill>
        <p:spPr>
          <a:xfrm>
            <a:off x="6488978" y="1215947"/>
            <a:ext cx="1341000" cy="576000"/>
          </a:xfrm>
          <a:prstGeom prst="rect">
            <a:avLst/>
          </a:prstGeom>
          <a:ln>
            <a:solidFill>
              <a:schemeClr val="tx1"/>
            </a:solidFill>
          </a:ln>
        </p:spPr>
      </p:pic>
      <p:pic>
        <p:nvPicPr>
          <p:cNvPr id="30" name="圖片 29" descr="一張含有 字型, 標誌, 符號, 圖形 的圖片&#10;&#10;AI 產生的內容可能不正確。">
            <a:extLst>
              <a:ext uri="{FF2B5EF4-FFF2-40B4-BE49-F238E27FC236}">
                <a16:creationId xmlns:a16="http://schemas.microsoft.com/office/drawing/2014/main" id="{8A405321-657F-82CC-37F0-DD581B57046D}"/>
              </a:ext>
            </a:extLst>
          </p:cNvPr>
          <p:cNvPicPr>
            <a:picLocks noChangeAspect="1"/>
          </p:cNvPicPr>
          <p:nvPr/>
        </p:nvPicPr>
        <p:blipFill>
          <a:blip r:embed="rId6"/>
          <a:stretch>
            <a:fillRect/>
          </a:stretch>
        </p:blipFill>
        <p:spPr>
          <a:xfrm>
            <a:off x="7978088" y="1213686"/>
            <a:ext cx="1291637" cy="576000"/>
          </a:xfrm>
          <a:prstGeom prst="rect">
            <a:avLst/>
          </a:prstGeom>
          <a:ln>
            <a:solidFill>
              <a:schemeClr val="tx1"/>
            </a:solidFill>
          </a:ln>
        </p:spPr>
      </p:pic>
      <p:pic>
        <p:nvPicPr>
          <p:cNvPr id="33" name="圖片 32" descr="一張含有 文字, 地圖, 螢幕擷取畫面, 世界 的圖片&#10;&#10;AI 產生的內容可能不正確。">
            <a:extLst>
              <a:ext uri="{FF2B5EF4-FFF2-40B4-BE49-F238E27FC236}">
                <a16:creationId xmlns:a16="http://schemas.microsoft.com/office/drawing/2014/main" id="{B02F91C5-5FC8-5A05-E4D4-7A9B7C52D85C}"/>
              </a:ext>
            </a:extLst>
          </p:cNvPr>
          <p:cNvPicPr>
            <a:picLocks noChangeAspect="1"/>
          </p:cNvPicPr>
          <p:nvPr/>
        </p:nvPicPr>
        <p:blipFill>
          <a:blip r:embed="rId7"/>
          <a:stretch>
            <a:fillRect/>
          </a:stretch>
        </p:blipFill>
        <p:spPr>
          <a:xfrm>
            <a:off x="6488978" y="1830968"/>
            <a:ext cx="5069518" cy="822084"/>
          </a:xfrm>
          <a:prstGeom prst="rect">
            <a:avLst/>
          </a:prstGeom>
          <a:ln>
            <a:solidFill>
              <a:schemeClr val="tx1">
                <a:lumMod val="75000"/>
                <a:lumOff val="25000"/>
              </a:schemeClr>
            </a:solidFill>
          </a:ln>
        </p:spPr>
      </p:pic>
      <p:pic>
        <p:nvPicPr>
          <p:cNvPr id="35" name="圖片 34" descr="一張含有 設計, 螢幕擷取畫面, 黑與白, 藝術 的圖片&#10;&#10;AI 產生的內容可能不正確。">
            <a:extLst>
              <a:ext uri="{FF2B5EF4-FFF2-40B4-BE49-F238E27FC236}">
                <a16:creationId xmlns:a16="http://schemas.microsoft.com/office/drawing/2014/main" id="{CE1713C7-499E-3CBD-3472-FAE5EA6C2459}"/>
              </a:ext>
            </a:extLst>
          </p:cNvPr>
          <p:cNvPicPr>
            <a:picLocks noChangeAspect="1"/>
          </p:cNvPicPr>
          <p:nvPr/>
        </p:nvPicPr>
        <p:blipFill>
          <a:blip r:embed="rId8"/>
          <a:stretch>
            <a:fillRect/>
          </a:stretch>
        </p:blipFill>
        <p:spPr>
          <a:xfrm>
            <a:off x="9398216" y="1213462"/>
            <a:ext cx="998220" cy="576000"/>
          </a:xfrm>
          <a:prstGeom prst="rect">
            <a:avLst/>
          </a:prstGeom>
          <a:ln>
            <a:solidFill>
              <a:schemeClr val="tx1"/>
            </a:solidFill>
          </a:ln>
        </p:spPr>
      </p:pic>
      <p:pic>
        <p:nvPicPr>
          <p:cNvPr id="36" name="圖片 35" descr="一張含有 電源插頭與插座, 室內, 牆 的圖片&#10;&#10;AI 產生的內容可能不正確。">
            <a:extLst>
              <a:ext uri="{FF2B5EF4-FFF2-40B4-BE49-F238E27FC236}">
                <a16:creationId xmlns:a16="http://schemas.microsoft.com/office/drawing/2014/main" id="{D02B0A96-93FF-ACE9-C13C-5FB92E6BC679}"/>
              </a:ext>
            </a:extLst>
          </p:cNvPr>
          <p:cNvPicPr>
            <a:picLocks noChangeAspect="1"/>
          </p:cNvPicPr>
          <p:nvPr/>
        </p:nvPicPr>
        <p:blipFill>
          <a:blip r:embed="rId9">
            <a:extLst>
              <a:ext uri="{28A0092B-C50C-407E-A947-70E740481C1C}">
                <a14:useLocalDpi xmlns:a14="http://schemas.microsoft.com/office/drawing/2010/main" val="0"/>
              </a:ext>
            </a:extLst>
          </a:blip>
          <a:srcRect l="11491" t="4312" r="15716" b="2392"/>
          <a:stretch>
            <a:fillRect/>
          </a:stretch>
        </p:blipFill>
        <p:spPr>
          <a:xfrm rot="16200000">
            <a:off x="10736586" y="1002070"/>
            <a:ext cx="592017" cy="998220"/>
          </a:xfrm>
          <a:prstGeom prst="rect">
            <a:avLst/>
          </a:prstGeom>
          <a:ln>
            <a:solidFill>
              <a:schemeClr val="tx1"/>
            </a:solidFill>
          </a:ln>
        </p:spPr>
      </p:pic>
      <p:pic>
        <p:nvPicPr>
          <p:cNvPr id="37" name="圖片 36" descr="一張含有 電子產品, 電子裝置, 輸出裝置, 揚聲器 的圖片&#10;&#10;AI 產生的內容可能不正確。">
            <a:extLst>
              <a:ext uri="{FF2B5EF4-FFF2-40B4-BE49-F238E27FC236}">
                <a16:creationId xmlns:a16="http://schemas.microsoft.com/office/drawing/2014/main" id="{7F1D7997-F814-B3B7-9512-2B58F70B4817}"/>
              </a:ext>
            </a:extLst>
          </p:cNvPr>
          <p:cNvPicPr>
            <a:picLocks noChangeAspect="1"/>
          </p:cNvPicPr>
          <p:nvPr/>
        </p:nvPicPr>
        <p:blipFill>
          <a:blip r:embed="rId10"/>
          <a:stretch>
            <a:fillRect/>
          </a:stretch>
        </p:blipFill>
        <p:spPr>
          <a:xfrm>
            <a:off x="92385" y="4748833"/>
            <a:ext cx="1814400" cy="1728000"/>
          </a:xfrm>
          <a:prstGeom prst="rect">
            <a:avLst/>
          </a:prstGeom>
        </p:spPr>
      </p:pic>
      <p:grpSp>
        <p:nvGrpSpPr>
          <p:cNvPr id="45" name="群組 44">
            <a:extLst>
              <a:ext uri="{FF2B5EF4-FFF2-40B4-BE49-F238E27FC236}">
                <a16:creationId xmlns:a16="http://schemas.microsoft.com/office/drawing/2014/main" id="{AE2E4B63-375C-CE4C-2F00-FA6B12B50521}"/>
              </a:ext>
            </a:extLst>
          </p:cNvPr>
          <p:cNvGrpSpPr/>
          <p:nvPr/>
        </p:nvGrpSpPr>
        <p:grpSpPr>
          <a:xfrm>
            <a:off x="1833523" y="5621035"/>
            <a:ext cx="2381091" cy="648000"/>
            <a:chOff x="-27" y="0"/>
            <a:chExt cx="7238194" cy="2043378"/>
          </a:xfrm>
        </p:grpSpPr>
        <p:pic>
          <p:nvPicPr>
            <p:cNvPr id="46" name="圖片 45" descr="一張含有 遠端存放庫, 室內, 文字, 控制 的圖片&#10;&#10;AI 產生的內容可能不正確。">
              <a:extLst>
                <a:ext uri="{FF2B5EF4-FFF2-40B4-BE49-F238E27FC236}">
                  <a16:creationId xmlns:a16="http://schemas.microsoft.com/office/drawing/2014/main" id="{4BC2A018-701B-E78E-4EF9-9ED7740053E1}"/>
                </a:ext>
              </a:extLst>
            </p:cNvPr>
            <p:cNvPicPr>
              <a:picLocks noChangeAspect="1"/>
            </p:cNvPicPr>
            <p:nvPr/>
          </p:nvPicPr>
          <p:blipFill>
            <a:blip r:embed="rId11"/>
            <a:srcRect l="14589" t="38760" r="18035" b="17984"/>
            <a:stretch>
              <a:fillRect/>
            </a:stretch>
          </p:blipFill>
          <p:spPr>
            <a:xfrm>
              <a:off x="-27" y="0"/>
              <a:ext cx="2387819" cy="2043378"/>
            </a:xfrm>
            <a:prstGeom prst="rect">
              <a:avLst/>
            </a:prstGeom>
          </p:spPr>
        </p:pic>
        <p:pic>
          <p:nvPicPr>
            <p:cNvPr id="47" name="圖片 46" descr="一張含有 骰子, 戰鬥到底, 遊戲, 紙牌遊戲 的圖片&#10;&#10;AI 產生的內容可能不正確。">
              <a:extLst>
                <a:ext uri="{FF2B5EF4-FFF2-40B4-BE49-F238E27FC236}">
                  <a16:creationId xmlns:a16="http://schemas.microsoft.com/office/drawing/2014/main" id="{60DD8FD3-0E8C-0FA0-0CD6-5D79085DE0E0}"/>
                </a:ext>
              </a:extLst>
            </p:cNvPr>
            <p:cNvPicPr>
              <a:picLocks noChangeAspect="1"/>
            </p:cNvPicPr>
            <p:nvPr/>
          </p:nvPicPr>
          <p:blipFill>
            <a:blip r:embed="rId12"/>
            <a:srcRect l="23367" t="37274" r="19591" b="20400"/>
            <a:stretch>
              <a:fillRect/>
            </a:stretch>
          </p:blipFill>
          <p:spPr>
            <a:xfrm>
              <a:off x="2650269" y="0"/>
              <a:ext cx="2065642" cy="2043378"/>
            </a:xfrm>
            <a:prstGeom prst="rect">
              <a:avLst/>
            </a:prstGeom>
          </p:spPr>
        </p:pic>
        <p:pic>
          <p:nvPicPr>
            <p:cNvPr id="48" name="圖片 47" descr="一張含有 室內, 白色 的圖片&#10;&#10;AI 產生的內容可能不正確。">
              <a:extLst>
                <a:ext uri="{FF2B5EF4-FFF2-40B4-BE49-F238E27FC236}">
                  <a16:creationId xmlns:a16="http://schemas.microsoft.com/office/drawing/2014/main" id="{CD7FA857-564E-B134-88D1-B70508E21561}"/>
                </a:ext>
              </a:extLst>
            </p:cNvPr>
            <p:cNvPicPr>
              <a:picLocks noChangeAspect="1"/>
            </p:cNvPicPr>
            <p:nvPr/>
          </p:nvPicPr>
          <p:blipFill>
            <a:blip r:embed="rId13"/>
            <a:srcRect l="4670" t="37210" r="30642" b="19851"/>
            <a:stretch>
              <a:fillRect/>
            </a:stretch>
          </p:blipFill>
          <p:spPr>
            <a:xfrm>
              <a:off x="4928703" y="0"/>
              <a:ext cx="2309464" cy="2043378"/>
            </a:xfrm>
            <a:prstGeom prst="rect">
              <a:avLst/>
            </a:prstGeom>
          </p:spPr>
        </p:pic>
      </p:grpSp>
      <p:grpSp>
        <p:nvGrpSpPr>
          <p:cNvPr id="10" name="群組 9">
            <a:extLst>
              <a:ext uri="{FF2B5EF4-FFF2-40B4-BE49-F238E27FC236}">
                <a16:creationId xmlns:a16="http://schemas.microsoft.com/office/drawing/2014/main" id="{2616A790-04D8-5946-1109-327BAB97A5FD}"/>
              </a:ext>
            </a:extLst>
          </p:cNvPr>
          <p:cNvGrpSpPr/>
          <p:nvPr/>
        </p:nvGrpSpPr>
        <p:grpSpPr>
          <a:xfrm>
            <a:off x="4578583" y="4160644"/>
            <a:ext cx="1206845" cy="1116000"/>
            <a:chOff x="4693934" y="2731233"/>
            <a:chExt cx="1757688" cy="1724203"/>
          </a:xfrm>
          <a:effectLst>
            <a:outerShdw blurRad="76200" dir="18900000" sy="23000" kx="-1200000" algn="bl" rotWithShape="0">
              <a:prstClr val="black">
                <a:alpha val="20000"/>
              </a:prstClr>
            </a:outerShdw>
          </a:effectLst>
        </p:grpSpPr>
        <p:sp>
          <p:nvSpPr>
            <p:cNvPr id="14" name="橢圓 13">
              <a:extLst>
                <a:ext uri="{FF2B5EF4-FFF2-40B4-BE49-F238E27FC236}">
                  <a16:creationId xmlns:a16="http://schemas.microsoft.com/office/drawing/2014/main" id="{4C60D0EA-B955-CA43-5EB2-1093FF777D62}"/>
                </a:ext>
              </a:extLst>
            </p:cNvPr>
            <p:cNvSpPr/>
            <p:nvPr/>
          </p:nvSpPr>
          <p:spPr>
            <a:xfrm>
              <a:off x="4693934" y="2736987"/>
              <a:ext cx="1757688" cy="1718449"/>
            </a:xfrm>
            <a:prstGeom prst="ellipse">
              <a:avLst/>
            </a:prstGeom>
            <a:solidFill>
              <a:srgbClr val="D6F1F6"/>
            </a:solidFill>
            <a:ln>
              <a:solidFill>
                <a:schemeClr val="tx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Picture 2">
              <a:extLst>
                <a:ext uri="{FF2B5EF4-FFF2-40B4-BE49-F238E27FC236}">
                  <a16:creationId xmlns:a16="http://schemas.microsoft.com/office/drawing/2014/main" id="{4BA447E8-6185-A89F-C6D0-5E2E3E801129}"/>
                </a:ext>
              </a:extLst>
            </p:cNvPr>
            <p:cNvPicPr>
              <a:picLocks noChangeArrowheads="1"/>
            </p:cNvPicPr>
            <p:nvPr/>
          </p:nvPicPr>
          <p:blipFill rotWithShape="1">
            <a:blip r:embed="rId14" cstate="screen">
              <a:extLst>
                <a:ext uri="{BEBA8EAE-BF5A-486C-A8C5-ECC9F3942E4B}">
                  <a14:imgProps xmlns:a14="http://schemas.microsoft.com/office/drawing/2010/main">
                    <a14:imgLayer r:embed="rId15">
                      <a14:imgEffect>
                        <a14:backgroundRemoval t="9947" b="96625" l="7346" r="97393">
                          <a14:foregroundMark x1="79147" y1="85613" x2="79147" y2="85613"/>
                          <a14:foregroundMark x1="98104" y1="85968" x2="98104" y2="85968"/>
                          <a14:foregroundMark x1="7346" y1="60213" x2="7346" y2="60213"/>
                          <a14:foregroundMark x1="60190" y1="96270" x2="60190" y2="96270"/>
                          <a14:foregroundMark x1="34123" y1="96625" x2="34123" y2="96625"/>
                          <a14:foregroundMark x1="26777" y1="95915" x2="26777" y2="95915"/>
                          <a14:foregroundMark x1="28910" y1="90941" x2="28910" y2="90941"/>
                        </a14:backgroundRemoval>
                      </a14:imgEffect>
                    </a14:imgLayer>
                  </a14:imgProps>
                </a:ext>
                <a:ext uri="{28A0092B-C50C-407E-A947-70E740481C1C}">
                  <a14:useLocalDpi xmlns:a14="http://schemas.microsoft.com/office/drawing/2010/main"/>
                </a:ext>
              </a:extLst>
            </a:blip>
            <a:srcRect t="13347"/>
            <a:stretch/>
          </p:blipFill>
          <p:spPr bwMode="auto">
            <a:xfrm>
              <a:off x="4798777" y="2731233"/>
              <a:ext cx="1592092" cy="1602905"/>
            </a:xfrm>
            <a:prstGeom prst="flowChartConnector">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87235" y="0"/>
            <a:ext cx="4509247" cy="6763871"/>
          </a:xfrm>
          <a:prstGeom prst="rect">
            <a:avLst/>
          </a:prstGeom>
        </p:spPr>
      </p:pic>
      <p:sp>
        <p:nvSpPr>
          <p:cNvPr id="3" name="Text 0"/>
          <p:cNvSpPr/>
          <p:nvPr/>
        </p:nvSpPr>
        <p:spPr>
          <a:xfrm>
            <a:off x="546199" y="555129"/>
            <a:ext cx="4600278" cy="512068"/>
          </a:xfrm>
          <a:prstGeom prst="rect">
            <a:avLst/>
          </a:prstGeom>
          <a:noFill/>
          <a:ln/>
        </p:spPr>
        <p:txBody>
          <a:bodyPr wrap="none" lIns="0" tIns="0" rIns="0" bIns="0" rtlCol="0" anchor="t"/>
          <a:lstStyle/>
          <a:p>
            <a:pPr>
              <a:lnSpc>
                <a:spcPts val="4000"/>
              </a:lnSpc>
            </a:pPr>
            <a:endParaRPr lang="en-US" sz="3208" dirty="0">
              <a:latin typeface="Aptos" panose="020B0004020202020204" pitchFamily="34" charset="0"/>
              <a:ea typeface="Microsoft JhengHei" panose="020B0604030504040204" pitchFamily="34" charset="-120"/>
            </a:endParaRPr>
          </a:p>
        </p:txBody>
      </p:sp>
      <p:sp>
        <p:nvSpPr>
          <p:cNvPr id="4" name="Text 1"/>
          <p:cNvSpPr/>
          <p:nvPr/>
        </p:nvSpPr>
        <p:spPr>
          <a:xfrm>
            <a:off x="546199" y="1129606"/>
            <a:ext cx="2048470" cy="256083"/>
          </a:xfrm>
          <a:prstGeom prst="rect">
            <a:avLst/>
          </a:prstGeom>
          <a:noFill/>
          <a:ln/>
        </p:spPr>
        <p:txBody>
          <a:bodyPr wrap="none" lIns="0" tIns="0" rIns="0" bIns="0" rtlCol="0" anchor="t"/>
          <a:lstStyle/>
          <a:p>
            <a:pPr>
              <a:lnSpc>
                <a:spcPts val="2000"/>
              </a:lnSpc>
            </a:pPr>
            <a:r>
              <a:rPr lang="en-US" sz="1600" b="1" dirty="0">
                <a:solidFill>
                  <a:srgbClr val="020202"/>
                </a:solidFill>
                <a:latin typeface="Aptos" panose="020B0004020202020204" pitchFamily="34" charset="0"/>
                <a:ea typeface="Microsoft JhengHei" panose="020B0604030504040204" pitchFamily="34" charset="-120"/>
                <a:cs typeface="PT Serif" pitchFamily="34" charset="-120"/>
              </a:rPr>
              <a:t>2026 </a:t>
            </a:r>
            <a:r>
              <a:rPr lang="en-US" sz="1600" b="1" dirty="0">
                <a:solidFill>
                  <a:srgbClr val="020202"/>
                </a:solidFill>
                <a:latin typeface="Microsoft JhengHei" panose="020B0604030504040204" pitchFamily="34" charset="-120"/>
                <a:ea typeface="Microsoft JhengHei" panose="020B0604030504040204" pitchFamily="34" charset="-120"/>
                <a:cs typeface="PT Serif" pitchFamily="34" charset="-120"/>
              </a:rPr>
              <a:t>年雙軌策略執行</a:t>
            </a:r>
            <a:endParaRPr lang="en-US" sz="1600" b="1" dirty="0">
              <a:latin typeface="Microsoft JhengHei" panose="020B0604030504040204" pitchFamily="34" charset="-120"/>
              <a:ea typeface="Microsoft JhengHei" panose="020B0604030504040204" pitchFamily="34" charset="-120"/>
            </a:endParaRPr>
          </a:p>
        </p:txBody>
      </p:sp>
      <p:sp>
        <p:nvSpPr>
          <p:cNvPr id="5" name="Shape 2"/>
          <p:cNvSpPr/>
          <p:nvPr/>
        </p:nvSpPr>
        <p:spPr>
          <a:xfrm>
            <a:off x="546199" y="1619746"/>
            <a:ext cx="6527602" cy="1838325"/>
          </a:xfrm>
          <a:prstGeom prst="roundRect">
            <a:avLst>
              <a:gd name="adj" fmla="val 1274"/>
            </a:avLst>
          </a:prstGeom>
          <a:solidFill>
            <a:srgbClr val="F2EEEE"/>
          </a:solidFill>
          <a:ln/>
        </p:spPr>
        <p:txBody>
          <a:bodyPr/>
          <a:lstStyle/>
          <a:p>
            <a:endParaRPr lang="zh-TW" altLang="en-US" sz="1500">
              <a:latin typeface="Aptos" panose="020B0004020202020204" pitchFamily="34" charset="0"/>
              <a:ea typeface="Microsoft JhengHei" panose="020B0604030504040204" pitchFamily="34" charset="-120"/>
            </a:endParaRPr>
          </a:p>
        </p:txBody>
      </p:sp>
      <p:sp>
        <p:nvSpPr>
          <p:cNvPr id="6" name="Text 3"/>
          <p:cNvSpPr/>
          <p:nvPr/>
        </p:nvSpPr>
        <p:spPr>
          <a:xfrm>
            <a:off x="702270" y="1775818"/>
            <a:ext cx="2056706" cy="256083"/>
          </a:xfrm>
          <a:prstGeom prst="rect">
            <a:avLst/>
          </a:prstGeom>
          <a:noFill/>
          <a:ln/>
        </p:spPr>
        <p:txBody>
          <a:bodyPr wrap="none" lIns="0" tIns="0" rIns="0" bIns="0" rtlCol="0" anchor="t"/>
          <a:lstStyle/>
          <a:p>
            <a:pPr>
              <a:lnSpc>
                <a:spcPts val="2000"/>
              </a:lnSpc>
            </a:pPr>
            <a:r>
              <a:rPr lang="en-US" sz="1600" b="1" dirty="0">
                <a:solidFill>
                  <a:srgbClr val="383838"/>
                </a:solidFill>
                <a:latin typeface="Aptos" panose="020B0004020202020204" pitchFamily="34" charset="0"/>
                <a:ea typeface="Microsoft JhengHei" panose="020B0604030504040204" pitchFamily="34" charset="-120"/>
                <a:cs typeface="PT Serif" pitchFamily="34" charset="-120"/>
              </a:rPr>
              <a:t>Track A: Class I Device</a:t>
            </a:r>
            <a:endParaRPr lang="en-US" sz="1600" b="1" dirty="0">
              <a:latin typeface="Aptos" panose="020B0004020202020204" pitchFamily="34" charset="0"/>
              <a:ea typeface="Microsoft JhengHei" panose="020B0604030504040204" pitchFamily="34" charset="-120"/>
            </a:endParaRPr>
          </a:p>
        </p:txBody>
      </p:sp>
      <p:sp>
        <p:nvSpPr>
          <p:cNvPr id="7" name="Text 4"/>
          <p:cNvSpPr/>
          <p:nvPr/>
        </p:nvSpPr>
        <p:spPr>
          <a:xfrm>
            <a:off x="702270" y="2094309"/>
            <a:ext cx="2048470" cy="256083"/>
          </a:xfrm>
          <a:prstGeom prst="rect">
            <a:avLst/>
          </a:prstGeom>
          <a:noFill/>
          <a:ln/>
        </p:spPr>
        <p:txBody>
          <a:bodyPr wrap="none" lIns="0" tIns="0" rIns="0" bIns="0" rtlCol="0" anchor="t"/>
          <a:lstStyle/>
          <a:p>
            <a:pPr>
              <a:lnSpc>
                <a:spcPts val="2000"/>
              </a:lnSpc>
            </a:pPr>
            <a:r>
              <a:rPr lang="en-US" sz="1600" b="1" dirty="0">
                <a:solidFill>
                  <a:srgbClr val="383838"/>
                </a:solidFill>
                <a:latin typeface="Microsoft JhengHei" panose="020B0604030504040204" pitchFamily="34" charset="-120"/>
                <a:ea typeface="Microsoft JhengHei" panose="020B0604030504040204" pitchFamily="34" charset="-120"/>
                <a:cs typeface="PT Serif" pitchFamily="34" charset="-120"/>
              </a:rPr>
              <a:t>TFDA 一類醫材軌道</a:t>
            </a:r>
            <a:endParaRPr lang="en-US" sz="1600" b="1" dirty="0">
              <a:latin typeface="Microsoft JhengHei" panose="020B0604030504040204" pitchFamily="34" charset="-120"/>
              <a:ea typeface="Microsoft JhengHei" panose="020B0604030504040204" pitchFamily="34" charset="-120"/>
            </a:endParaRPr>
          </a:p>
        </p:txBody>
      </p:sp>
      <p:sp>
        <p:nvSpPr>
          <p:cNvPr id="8" name="Text 5"/>
          <p:cNvSpPr/>
          <p:nvPr/>
        </p:nvSpPr>
        <p:spPr>
          <a:xfrm>
            <a:off x="702271" y="2443957"/>
            <a:ext cx="6215459" cy="249634"/>
          </a:xfrm>
          <a:prstGeom prst="rect">
            <a:avLst/>
          </a:prstGeom>
          <a:noFill/>
          <a:ln/>
        </p:spPr>
        <p:txBody>
          <a:bodyPr wrap="none" lIns="0" tIns="0" rIns="0" bIns="0" rtlCol="0" anchor="t"/>
          <a:lstStyle/>
          <a:p>
            <a:pPr marL="285739" indent="-285739">
              <a:lnSpc>
                <a:spcPts val="1958"/>
              </a:lnSpc>
              <a:buSzPct val="100000"/>
              <a:buChar char="•"/>
            </a:pP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QMS operational implementation (QMS </a:t>
            </a:r>
            <a:r>
              <a:rPr lang="en-US" sz="1400" dirty="0">
                <a:solidFill>
                  <a:srgbClr val="383838"/>
                </a:solidFill>
                <a:latin typeface="Microsoft JhengHei" panose="020B0604030504040204" pitchFamily="34" charset="-120"/>
                <a:ea typeface="Microsoft JhengHei" panose="020B0604030504040204" pitchFamily="34" charset="-120"/>
                <a:cs typeface="DM Sans" pitchFamily="34" charset="-120"/>
              </a:rPr>
              <a:t>作業整合</a:t>
            </a: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a:t>
            </a:r>
            <a:endParaRPr lang="en-US" sz="1400" dirty="0">
              <a:latin typeface="Aptos" panose="020B0004020202020204" pitchFamily="34" charset="0"/>
              <a:ea typeface="Microsoft JhengHei" panose="020B0604030504040204" pitchFamily="34" charset="-120"/>
            </a:endParaRPr>
          </a:p>
        </p:txBody>
      </p:sp>
      <p:sp>
        <p:nvSpPr>
          <p:cNvPr id="9" name="Text 6"/>
          <p:cNvSpPr/>
          <p:nvPr/>
        </p:nvSpPr>
        <p:spPr>
          <a:xfrm>
            <a:off x="702271" y="2748161"/>
            <a:ext cx="6215459" cy="249634"/>
          </a:xfrm>
          <a:prstGeom prst="rect">
            <a:avLst/>
          </a:prstGeom>
          <a:noFill/>
          <a:ln/>
        </p:spPr>
        <p:txBody>
          <a:bodyPr wrap="none" lIns="0" tIns="0" rIns="0" bIns="0" rtlCol="0" anchor="t"/>
          <a:lstStyle/>
          <a:p>
            <a:pPr marL="285739" indent="-285739">
              <a:lnSpc>
                <a:spcPts val="1958"/>
              </a:lnSpc>
              <a:buSzPct val="100000"/>
              <a:buChar char="•"/>
            </a:pP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TFDA Class I registration submitted Q2 (</a:t>
            </a:r>
            <a:r>
              <a:rPr lang="en-US" sz="1400" dirty="0">
                <a:solidFill>
                  <a:srgbClr val="383838"/>
                </a:solidFill>
                <a:latin typeface="Microsoft JhengHei" panose="020B0604030504040204" pitchFamily="34" charset="-120"/>
                <a:ea typeface="Microsoft JhengHei" panose="020B0604030504040204" pitchFamily="34" charset="-120"/>
                <a:cs typeface="DM Sans" pitchFamily="34" charset="-120"/>
              </a:rPr>
              <a:t>第二季完成備案送件</a:t>
            </a: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a:t>
            </a:r>
            <a:endParaRPr lang="en-US" sz="1400" dirty="0">
              <a:latin typeface="Aptos" panose="020B0004020202020204" pitchFamily="34" charset="0"/>
              <a:ea typeface="Microsoft JhengHei" panose="020B0604030504040204" pitchFamily="34" charset="-120"/>
            </a:endParaRPr>
          </a:p>
        </p:txBody>
      </p:sp>
      <p:sp>
        <p:nvSpPr>
          <p:cNvPr id="10" name="Text 7"/>
          <p:cNvSpPr/>
          <p:nvPr/>
        </p:nvSpPr>
        <p:spPr>
          <a:xfrm>
            <a:off x="702271" y="3052366"/>
            <a:ext cx="6215459" cy="249634"/>
          </a:xfrm>
          <a:prstGeom prst="rect">
            <a:avLst/>
          </a:prstGeom>
          <a:noFill/>
          <a:ln/>
        </p:spPr>
        <p:txBody>
          <a:bodyPr wrap="none" lIns="0" tIns="0" rIns="0" bIns="0" rtlCol="0" anchor="t"/>
          <a:lstStyle/>
          <a:p>
            <a:pPr marL="285739" indent="-285739">
              <a:lnSpc>
                <a:spcPts val="1958"/>
              </a:lnSpc>
              <a:buSzPct val="100000"/>
              <a:buChar char="•"/>
            </a:pP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Registration completed by Q3-Q4 ( </a:t>
            </a:r>
            <a:r>
              <a:rPr lang="en-US" sz="1400" dirty="0">
                <a:solidFill>
                  <a:srgbClr val="383838"/>
                </a:solidFill>
                <a:latin typeface="Microsoft JhengHei" panose="020B0604030504040204" pitchFamily="34" charset="-120"/>
                <a:ea typeface="Microsoft JhengHei" panose="020B0604030504040204" pitchFamily="34" charset="-120"/>
                <a:cs typeface="DM Sans" pitchFamily="34" charset="-120"/>
              </a:rPr>
              <a:t>第3~4季完成取證</a:t>
            </a: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a:t>
            </a:r>
            <a:endParaRPr lang="en-US" sz="1400" dirty="0">
              <a:latin typeface="Aptos" panose="020B0004020202020204" pitchFamily="34" charset="0"/>
              <a:ea typeface="Microsoft JhengHei" panose="020B0604030504040204" pitchFamily="34" charset="-120"/>
            </a:endParaRPr>
          </a:p>
        </p:txBody>
      </p:sp>
      <p:sp>
        <p:nvSpPr>
          <p:cNvPr id="11" name="Shape 8"/>
          <p:cNvSpPr/>
          <p:nvPr/>
        </p:nvSpPr>
        <p:spPr>
          <a:xfrm>
            <a:off x="546199" y="3614143"/>
            <a:ext cx="6527602" cy="1838325"/>
          </a:xfrm>
          <a:prstGeom prst="roundRect">
            <a:avLst>
              <a:gd name="adj" fmla="val 1274"/>
            </a:avLst>
          </a:prstGeom>
          <a:solidFill>
            <a:srgbClr val="F2EEEE"/>
          </a:solidFill>
          <a:ln/>
        </p:spPr>
        <p:txBody>
          <a:bodyPr/>
          <a:lstStyle/>
          <a:p>
            <a:endParaRPr lang="zh-TW" altLang="en-US" sz="1500">
              <a:latin typeface="Aptos" panose="020B0004020202020204" pitchFamily="34" charset="0"/>
              <a:ea typeface="Microsoft JhengHei" panose="020B0604030504040204" pitchFamily="34" charset="-120"/>
            </a:endParaRPr>
          </a:p>
        </p:txBody>
      </p:sp>
      <p:sp>
        <p:nvSpPr>
          <p:cNvPr id="12" name="Text 9"/>
          <p:cNvSpPr/>
          <p:nvPr/>
        </p:nvSpPr>
        <p:spPr>
          <a:xfrm>
            <a:off x="702270" y="3770214"/>
            <a:ext cx="2118817" cy="256083"/>
          </a:xfrm>
          <a:prstGeom prst="rect">
            <a:avLst/>
          </a:prstGeom>
          <a:noFill/>
          <a:ln/>
        </p:spPr>
        <p:txBody>
          <a:bodyPr wrap="none" lIns="0" tIns="0" rIns="0" bIns="0" rtlCol="0" anchor="t"/>
          <a:lstStyle/>
          <a:p>
            <a:pPr>
              <a:lnSpc>
                <a:spcPts val="2000"/>
              </a:lnSpc>
            </a:pPr>
            <a:r>
              <a:rPr lang="en-US" sz="1600" b="1" dirty="0">
                <a:solidFill>
                  <a:srgbClr val="383838"/>
                </a:solidFill>
                <a:latin typeface="Aptos" panose="020B0004020202020204" pitchFamily="34" charset="0"/>
                <a:ea typeface="Microsoft JhengHei" panose="020B0604030504040204" pitchFamily="34" charset="-120"/>
                <a:cs typeface="PT Serif" pitchFamily="34" charset="-120"/>
              </a:rPr>
              <a:t>Track B: Class II Device</a:t>
            </a:r>
            <a:endParaRPr lang="en-US" sz="1600" b="1" dirty="0">
              <a:latin typeface="Aptos" panose="020B0004020202020204" pitchFamily="34" charset="0"/>
              <a:ea typeface="Microsoft JhengHei" panose="020B0604030504040204" pitchFamily="34" charset="-120"/>
            </a:endParaRPr>
          </a:p>
        </p:txBody>
      </p:sp>
      <p:sp>
        <p:nvSpPr>
          <p:cNvPr id="13" name="Text 10"/>
          <p:cNvSpPr/>
          <p:nvPr/>
        </p:nvSpPr>
        <p:spPr>
          <a:xfrm>
            <a:off x="702270" y="4088706"/>
            <a:ext cx="2048470" cy="256083"/>
          </a:xfrm>
          <a:prstGeom prst="rect">
            <a:avLst/>
          </a:prstGeom>
          <a:noFill/>
          <a:ln/>
        </p:spPr>
        <p:txBody>
          <a:bodyPr wrap="none" lIns="0" tIns="0" rIns="0" bIns="0" rtlCol="0" anchor="t"/>
          <a:lstStyle/>
          <a:p>
            <a:pPr>
              <a:lnSpc>
                <a:spcPts val="2000"/>
              </a:lnSpc>
            </a:pPr>
            <a:r>
              <a:rPr lang="en-US" sz="1600" b="1" dirty="0">
                <a:solidFill>
                  <a:srgbClr val="383838"/>
                </a:solidFill>
                <a:latin typeface="Microsoft JhengHei" panose="020B0604030504040204" pitchFamily="34" charset="-120"/>
                <a:ea typeface="Microsoft JhengHei" panose="020B0604030504040204" pitchFamily="34" charset="-120"/>
                <a:cs typeface="PT Serif" pitchFamily="34" charset="-120"/>
              </a:rPr>
              <a:t>TFDA 二類醫材軌道</a:t>
            </a:r>
            <a:endParaRPr lang="en-US" sz="1600" b="1" dirty="0">
              <a:latin typeface="Microsoft JhengHei" panose="020B0604030504040204" pitchFamily="34" charset="-120"/>
              <a:ea typeface="Microsoft JhengHei" panose="020B0604030504040204" pitchFamily="34" charset="-120"/>
            </a:endParaRPr>
          </a:p>
        </p:txBody>
      </p:sp>
      <p:sp>
        <p:nvSpPr>
          <p:cNvPr id="14" name="Text 11"/>
          <p:cNvSpPr/>
          <p:nvPr/>
        </p:nvSpPr>
        <p:spPr>
          <a:xfrm>
            <a:off x="702271" y="4438353"/>
            <a:ext cx="6215459" cy="249634"/>
          </a:xfrm>
          <a:prstGeom prst="rect">
            <a:avLst/>
          </a:prstGeom>
          <a:noFill/>
          <a:ln/>
        </p:spPr>
        <p:txBody>
          <a:bodyPr wrap="none" lIns="0" tIns="0" rIns="0" bIns="0" rtlCol="0" anchor="t"/>
          <a:lstStyle/>
          <a:p>
            <a:pPr marL="285739" indent="-285739">
              <a:lnSpc>
                <a:spcPts val="1958"/>
              </a:lnSpc>
              <a:buSzPct val="100000"/>
              <a:buChar char="•"/>
            </a:pP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Intended use &amp; specifications defined (</a:t>
            </a:r>
            <a:r>
              <a:rPr lang="en-US" sz="1400" dirty="0">
                <a:solidFill>
                  <a:srgbClr val="383838"/>
                </a:solidFill>
                <a:latin typeface="Microsoft JhengHei" panose="020B0604030504040204" pitchFamily="34" charset="-120"/>
                <a:ea typeface="Microsoft JhengHei" panose="020B0604030504040204" pitchFamily="34" charset="-120"/>
                <a:cs typeface="DM Sans" pitchFamily="34" charset="-120"/>
              </a:rPr>
              <a:t>使用目的與規格定義</a:t>
            </a: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a:t>
            </a:r>
            <a:endParaRPr lang="en-US" sz="1400" dirty="0">
              <a:latin typeface="Aptos" panose="020B0004020202020204" pitchFamily="34" charset="0"/>
              <a:ea typeface="Microsoft JhengHei" panose="020B0604030504040204" pitchFamily="34" charset="-120"/>
            </a:endParaRPr>
          </a:p>
        </p:txBody>
      </p:sp>
      <p:sp>
        <p:nvSpPr>
          <p:cNvPr id="15" name="Text 12"/>
          <p:cNvSpPr/>
          <p:nvPr/>
        </p:nvSpPr>
        <p:spPr>
          <a:xfrm>
            <a:off x="702271" y="4742557"/>
            <a:ext cx="6215459" cy="249634"/>
          </a:xfrm>
          <a:prstGeom prst="rect">
            <a:avLst/>
          </a:prstGeom>
          <a:noFill/>
          <a:ln/>
        </p:spPr>
        <p:txBody>
          <a:bodyPr wrap="none" lIns="0" tIns="0" rIns="0" bIns="0" rtlCol="0" anchor="t"/>
          <a:lstStyle/>
          <a:p>
            <a:pPr marL="285739" indent="-285739">
              <a:lnSpc>
                <a:spcPts val="1958"/>
              </a:lnSpc>
              <a:buSzPct val="100000"/>
              <a:buChar char="•"/>
            </a:pP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Preclinical verification initiated Q2 (</a:t>
            </a:r>
            <a:r>
              <a:rPr lang="en-US" sz="1400" dirty="0">
                <a:solidFill>
                  <a:srgbClr val="383838"/>
                </a:solidFill>
                <a:latin typeface="Microsoft JhengHei" panose="020B0604030504040204" pitchFamily="34" charset="-120"/>
                <a:ea typeface="Microsoft JhengHei" panose="020B0604030504040204" pitchFamily="34" charset="-120"/>
                <a:cs typeface="DM Sans" pitchFamily="34" charset="-120"/>
              </a:rPr>
              <a:t>第三季啟動臨床前驗證</a:t>
            </a: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a:t>
            </a:r>
            <a:endParaRPr lang="en-US" sz="1400" dirty="0">
              <a:latin typeface="Aptos" panose="020B0004020202020204" pitchFamily="34" charset="0"/>
              <a:ea typeface="Microsoft JhengHei" panose="020B0604030504040204" pitchFamily="34" charset="-120"/>
            </a:endParaRPr>
          </a:p>
        </p:txBody>
      </p:sp>
      <p:sp>
        <p:nvSpPr>
          <p:cNvPr id="16" name="Text 13"/>
          <p:cNvSpPr/>
          <p:nvPr/>
        </p:nvSpPr>
        <p:spPr>
          <a:xfrm>
            <a:off x="702271" y="5046762"/>
            <a:ext cx="6215459" cy="249634"/>
          </a:xfrm>
          <a:prstGeom prst="rect">
            <a:avLst/>
          </a:prstGeom>
          <a:noFill/>
          <a:ln/>
        </p:spPr>
        <p:txBody>
          <a:bodyPr wrap="none" lIns="0" tIns="0" rIns="0" bIns="0" rtlCol="0" anchor="t"/>
          <a:lstStyle/>
          <a:p>
            <a:pPr marL="285739" indent="-285739">
              <a:lnSpc>
                <a:spcPts val="1958"/>
              </a:lnSpc>
              <a:buSzPct val="100000"/>
              <a:buChar char="•"/>
            </a:pP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Data package consolidated for 2026 Q4 Clinical trial (</a:t>
            </a:r>
            <a:r>
              <a:rPr lang="en-US" sz="1400" dirty="0">
                <a:solidFill>
                  <a:srgbClr val="383838"/>
                </a:solidFill>
                <a:latin typeface="Microsoft JhengHei" panose="020B0604030504040204" pitchFamily="34" charset="-120"/>
                <a:ea typeface="Microsoft JhengHei" panose="020B0604030504040204" pitchFamily="34" charset="-120"/>
                <a:cs typeface="DM Sans" pitchFamily="34" charset="-120"/>
              </a:rPr>
              <a:t>彙整資料支援臨床試驗</a:t>
            </a:r>
            <a:r>
              <a:rPr lang="en-US" sz="1400" dirty="0">
                <a:solidFill>
                  <a:srgbClr val="383838"/>
                </a:solidFill>
                <a:latin typeface="Aptos" panose="020B0004020202020204" pitchFamily="34" charset="0"/>
                <a:ea typeface="Microsoft JhengHei" panose="020B0604030504040204" pitchFamily="34" charset="-120"/>
                <a:cs typeface="DM Sans" pitchFamily="34" charset="-120"/>
              </a:rPr>
              <a:t>)</a:t>
            </a:r>
            <a:endParaRPr lang="en-US" sz="1400" dirty="0">
              <a:latin typeface="Aptos" panose="020B0004020202020204" pitchFamily="34" charset="0"/>
              <a:ea typeface="Microsoft JhengHei" panose="020B0604030504040204" pitchFamily="34" charset="-120"/>
            </a:endParaRPr>
          </a:p>
        </p:txBody>
      </p:sp>
      <p:sp>
        <p:nvSpPr>
          <p:cNvPr id="17" name="Text 14"/>
          <p:cNvSpPr/>
          <p:nvPr/>
        </p:nvSpPr>
        <p:spPr>
          <a:xfrm>
            <a:off x="546199" y="5627986"/>
            <a:ext cx="6527602" cy="249634"/>
          </a:xfrm>
          <a:prstGeom prst="rect">
            <a:avLst/>
          </a:prstGeom>
          <a:noFill/>
          <a:ln/>
        </p:spPr>
        <p:txBody>
          <a:bodyPr wrap="none" lIns="0" tIns="0" rIns="0" bIns="0" rtlCol="0" anchor="t"/>
          <a:lstStyle/>
          <a:p>
            <a:pPr>
              <a:lnSpc>
                <a:spcPts val="1958"/>
              </a:lnSpc>
            </a:pPr>
            <a:r>
              <a:rPr lang="en-US" sz="1208" dirty="0">
                <a:solidFill>
                  <a:srgbClr val="383838"/>
                </a:solidFill>
                <a:latin typeface="Aptos" panose="020B0004020202020204" pitchFamily="34" charset="0"/>
                <a:ea typeface="Microsoft JhengHei" panose="020B0604030504040204" pitchFamily="34" charset="-120"/>
                <a:cs typeface="DM Sans" pitchFamily="34" charset="-120"/>
              </a:rPr>
              <a:t>Parallel execution ensures Class I market entry while preparing Class II clinical validation.</a:t>
            </a:r>
            <a:endParaRPr lang="en-US" sz="1208" dirty="0">
              <a:latin typeface="Aptos" panose="020B0004020202020204" pitchFamily="34" charset="0"/>
              <a:ea typeface="Microsoft JhengHei" panose="020B0604030504040204" pitchFamily="34" charset="-120"/>
            </a:endParaRPr>
          </a:p>
        </p:txBody>
      </p:sp>
      <p:sp>
        <p:nvSpPr>
          <p:cNvPr id="18" name="Text 15"/>
          <p:cNvSpPr/>
          <p:nvPr/>
        </p:nvSpPr>
        <p:spPr>
          <a:xfrm>
            <a:off x="546199" y="5928321"/>
            <a:ext cx="6527602" cy="249634"/>
          </a:xfrm>
          <a:prstGeom prst="rect">
            <a:avLst/>
          </a:prstGeom>
          <a:noFill/>
          <a:ln/>
        </p:spPr>
        <p:txBody>
          <a:bodyPr wrap="none" lIns="0" tIns="0" rIns="0" bIns="0" rtlCol="0" anchor="t"/>
          <a:lstStyle/>
          <a:p>
            <a:pPr>
              <a:lnSpc>
                <a:spcPts val="1958"/>
              </a:lnSpc>
            </a:pPr>
            <a:r>
              <a:rPr lang="en-US" sz="1200" b="1" dirty="0">
                <a:solidFill>
                  <a:schemeClr val="accent2"/>
                </a:solidFill>
                <a:latin typeface="Microsoft JhengHei" panose="020B0604030504040204" pitchFamily="34" charset="-120"/>
                <a:ea typeface="Microsoft JhengHei" panose="020B0604030504040204" pitchFamily="34" charset="-120"/>
                <a:cs typeface="DM Sans" pitchFamily="34" charset="-120"/>
              </a:rPr>
              <a:t>平行執行確保一類醫材市場進入，同時準備二類醫材臨床驗證。</a:t>
            </a:r>
            <a:endParaRPr lang="en-US" sz="1200" b="1" dirty="0">
              <a:solidFill>
                <a:schemeClr val="accent2"/>
              </a:solidFill>
              <a:latin typeface="Microsoft JhengHei" panose="020B0604030504040204" pitchFamily="34" charset="-120"/>
              <a:ea typeface="Microsoft JhengHei" panose="020B0604030504040204" pitchFamily="34" charset="-120"/>
            </a:endParaRPr>
          </a:p>
        </p:txBody>
      </p:sp>
      <p:sp>
        <p:nvSpPr>
          <p:cNvPr id="19" name="標題 18">
            <a:extLst>
              <a:ext uri="{FF2B5EF4-FFF2-40B4-BE49-F238E27FC236}">
                <a16:creationId xmlns:a16="http://schemas.microsoft.com/office/drawing/2014/main" id="{09DDDCA1-87FA-DB05-2D36-FE1AF636F370}"/>
              </a:ext>
            </a:extLst>
          </p:cNvPr>
          <p:cNvSpPr>
            <a:spLocks noGrp="1"/>
          </p:cNvSpPr>
          <p:nvPr>
            <p:ph type="ctrTitle"/>
          </p:nvPr>
        </p:nvSpPr>
        <p:spPr>
          <a:xfrm>
            <a:off x="418589" y="446832"/>
            <a:ext cx="11354822" cy="507206"/>
          </a:xfrm>
        </p:spPr>
        <p:txBody>
          <a:bodyPr/>
          <a:lstStyle/>
          <a:p>
            <a:r>
              <a:rPr lang="en-US" altLang="zh-TW" dirty="0">
                <a:solidFill>
                  <a:srgbClr val="279AAF"/>
                </a:solidFill>
                <a:latin typeface="Aptos" panose="020B0004020202020204" pitchFamily="34" charset="0"/>
                <a:cs typeface="PT Serif" pitchFamily="34" charset="-120"/>
              </a:rPr>
              <a:t>2026 Dual-Track Strategy</a:t>
            </a:r>
            <a:endParaRPr lang="zh-TW" altLang="en-US">
              <a:solidFill>
                <a:srgbClr val="279AAF"/>
              </a:solidFill>
              <a:latin typeface="Aptos" panose="020B0004020202020204" pitchFamily="34" charset="0"/>
            </a:endParaRPr>
          </a:p>
        </p:txBody>
      </p:sp>
      <p:pic>
        <p:nvPicPr>
          <p:cNvPr id="21" name="圖片 20" descr="一張含有 圖形, 藝術 的圖片&#10;&#10;AI 產生的內容可能不正確。">
            <a:extLst>
              <a:ext uri="{FF2B5EF4-FFF2-40B4-BE49-F238E27FC236}">
                <a16:creationId xmlns:a16="http://schemas.microsoft.com/office/drawing/2014/main" id="{FE0094E0-452D-E215-47DC-9B6F6AE7C637}"/>
              </a:ext>
            </a:extLst>
          </p:cNvPr>
          <p:cNvPicPr>
            <a:picLocks noChangeAspect="1"/>
          </p:cNvPicPr>
          <p:nvPr/>
        </p:nvPicPr>
        <p:blipFill>
          <a:blip r:embed="rId4"/>
          <a:stretch>
            <a:fillRect/>
          </a:stretch>
        </p:blipFill>
        <p:spPr>
          <a:xfrm>
            <a:off x="5482960" y="328563"/>
            <a:ext cx="1473200" cy="965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884363"/>
          </a:xfrm>
          <a:prstGeom prst="rect">
            <a:avLst/>
          </a:prstGeom>
        </p:spPr>
      </p:pic>
      <p:sp>
        <p:nvSpPr>
          <p:cNvPr id="3" name="Text 0"/>
          <p:cNvSpPr/>
          <p:nvPr/>
        </p:nvSpPr>
        <p:spPr>
          <a:xfrm>
            <a:off x="527546" y="2310110"/>
            <a:ext cx="5354439" cy="494606"/>
          </a:xfrm>
          <a:prstGeom prst="rect">
            <a:avLst/>
          </a:prstGeom>
          <a:noFill/>
          <a:ln/>
        </p:spPr>
        <p:txBody>
          <a:bodyPr wrap="none" lIns="0" tIns="0" rIns="0" bIns="0" rtlCol="0" anchor="t"/>
          <a:lstStyle/>
          <a:p>
            <a:pPr>
              <a:lnSpc>
                <a:spcPts val="3875"/>
              </a:lnSpc>
            </a:pPr>
            <a:endParaRPr lang="en-US" sz="3083" dirty="0">
              <a:latin typeface="Aptos" panose="020B0004020202020204" pitchFamily="34" charset="0"/>
            </a:endParaRPr>
          </a:p>
        </p:txBody>
      </p:sp>
      <p:sp>
        <p:nvSpPr>
          <p:cNvPr id="4" name="Text 1"/>
          <p:cNvSpPr/>
          <p:nvPr/>
        </p:nvSpPr>
        <p:spPr>
          <a:xfrm>
            <a:off x="649017" y="2702123"/>
            <a:ext cx="10656536" cy="412155"/>
          </a:xfrm>
          <a:prstGeom prst="rect">
            <a:avLst/>
          </a:prstGeom>
          <a:noFill/>
          <a:ln/>
        </p:spPr>
        <p:txBody>
          <a:bodyPr wrap="none" lIns="0" tIns="0" rIns="0" bIns="0" rtlCol="0" anchor="ctr"/>
          <a:lstStyle/>
          <a:p>
            <a:pPr>
              <a:lnSpc>
                <a:spcPts val="1917"/>
              </a:lnSpc>
            </a:pPr>
            <a:r>
              <a:rPr lang="en-US" sz="1600" b="1" dirty="0">
                <a:solidFill>
                  <a:schemeClr val="accent2"/>
                </a:solidFill>
                <a:latin typeface="Microsoft JhengHei" panose="020B0604030504040204" pitchFamily="34" charset="-120"/>
                <a:ea typeface="Microsoft JhengHei" panose="020B0604030504040204" pitchFamily="34" charset="-120"/>
                <a:cs typeface="PT Serif" pitchFamily="34" charset="-120"/>
              </a:rPr>
              <a:t>兩年法規時程總覽</a:t>
            </a:r>
            <a:r>
              <a:rPr lang="zh-TW" altLang="en-US" sz="1600" b="1" dirty="0">
                <a:solidFill>
                  <a:schemeClr val="accent2"/>
                </a:solidFill>
                <a:latin typeface="Microsoft JhengHei" panose="020B0604030504040204" pitchFamily="34" charset="-120"/>
                <a:ea typeface="Microsoft JhengHei" panose="020B0604030504040204" pitchFamily="34" charset="-120"/>
                <a:cs typeface="PT Serif" pitchFamily="34" charset="-120"/>
              </a:rPr>
              <a:t> </a:t>
            </a:r>
            <a:r>
              <a:rPr lang="en-US" altLang="zh-TW" sz="1600" b="1" dirty="0">
                <a:solidFill>
                  <a:schemeClr val="accent2"/>
                </a:solidFill>
                <a:latin typeface="Microsoft JhengHei" panose="020B0604030504040204" pitchFamily="34" charset="-120"/>
                <a:ea typeface="Microsoft JhengHei" panose="020B0604030504040204" pitchFamily="34" charset="-120"/>
                <a:cs typeface="PT Serif" pitchFamily="34" charset="-120"/>
              </a:rPr>
              <a:t>-</a:t>
            </a:r>
            <a:r>
              <a:rPr lang="zh-TW" altLang="en-US" sz="1600" b="1" dirty="0">
                <a:solidFill>
                  <a:schemeClr val="accent2"/>
                </a:solidFill>
                <a:latin typeface="Microsoft JhengHei" panose="020B0604030504040204" pitchFamily="34" charset="-120"/>
                <a:ea typeface="Microsoft JhengHei" panose="020B0604030504040204" pitchFamily="34" charset="-120"/>
              </a:rPr>
              <a:t>初期以一類醫材進行法規切入，後續以二類醫材作為主要產品與取證目標。</a:t>
            </a:r>
          </a:p>
        </p:txBody>
      </p:sp>
      <p:sp>
        <p:nvSpPr>
          <p:cNvPr id="5" name="Shape 2"/>
          <p:cNvSpPr/>
          <p:nvPr/>
        </p:nvSpPr>
        <p:spPr>
          <a:xfrm>
            <a:off x="6086475" y="3338314"/>
            <a:ext cx="19050" cy="2683272"/>
          </a:xfrm>
          <a:prstGeom prst="roundRect">
            <a:avLst>
              <a:gd name="adj" fmla="val 118705"/>
            </a:avLst>
          </a:prstGeom>
          <a:solidFill>
            <a:srgbClr val="D8D4D4"/>
          </a:solidFill>
          <a:ln/>
        </p:spPr>
        <p:txBody>
          <a:bodyPr/>
          <a:lstStyle/>
          <a:p>
            <a:endParaRPr lang="zh-TW" altLang="en-US" sz="1500">
              <a:latin typeface="Aptos" panose="020B0004020202020204" pitchFamily="34" charset="0"/>
            </a:endParaRPr>
          </a:p>
        </p:txBody>
      </p:sp>
      <p:sp>
        <p:nvSpPr>
          <p:cNvPr id="6" name="Shape 3"/>
          <p:cNvSpPr/>
          <p:nvPr/>
        </p:nvSpPr>
        <p:spPr>
          <a:xfrm>
            <a:off x="5493246" y="3498354"/>
            <a:ext cx="452239" cy="19050"/>
          </a:xfrm>
          <a:prstGeom prst="roundRect">
            <a:avLst>
              <a:gd name="adj" fmla="val 118705"/>
            </a:avLst>
          </a:prstGeom>
          <a:solidFill>
            <a:srgbClr val="D8D4D4"/>
          </a:solidFill>
          <a:ln/>
        </p:spPr>
        <p:txBody>
          <a:bodyPr/>
          <a:lstStyle/>
          <a:p>
            <a:endParaRPr lang="zh-TW" altLang="en-US" sz="1500">
              <a:latin typeface="Aptos" panose="020B0004020202020204" pitchFamily="34" charset="0"/>
            </a:endParaRPr>
          </a:p>
        </p:txBody>
      </p:sp>
      <p:sp>
        <p:nvSpPr>
          <p:cNvPr id="7" name="Shape 4"/>
          <p:cNvSpPr/>
          <p:nvPr/>
        </p:nvSpPr>
        <p:spPr>
          <a:xfrm>
            <a:off x="5926435" y="3338314"/>
            <a:ext cx="339130" cy="339130"/>
          </a:xfrm>
          <a:prstGeom prst="roundRect">
            <a:avLst>
              <a:gd name="adj" fmla="val 6668"/>
            </a:avLst>
          </a:prstGeom>
          <a:solidFill>
            <a:srgbClr val="F2EEEE"/>
          </a:solidFill>
          <a:ln/>
        </p:spPr>
        <p:txBody>
          <a:bodyPr/>
          <a:lstStyle/>
          <a:p>
            <a:endParaRPr lang="zh-TW" altLang="en-US" sz="1500">
              <a:latin typeface="Aptos" panose="020B0004020202020204" pitchFamily="34" charset="0"/>
            </a:endParaRPr>
          </a:p>
        </p:txBody>
      </p:sp>
      <p:sp>
        <p:nvSpPr>
          <p:cNvPr id="8" name="Text 5"/>
          <p:cNvSpPr/>
          <p:nvPr/>
        </p:nvSpPr>
        <p:spPr>
          <a:xfrm>
            <a:off x="5977285" y="3359498"/>
            <a:ext cx="237431" cy="296763"/>
          </a:xfrm>
          <a:prstGeom prst="rect">
            <a:avLst/>
          </a:prstGeom>
          <a:noFill/>
          <a:ln/>
        </p:spPr>
        <p:txBody>
          <a:bodyPr wrap="none" lIns="0" tIns="0" rIns="0" bIns="0" rtlCol="0" anchor="t"/>
          <a:lstStyle/>
          <a:p>
            <a:pPr algn="ctr">
              <a:lnSpc>
                <a:spcPts val="1833"/>
              </a:lnSpc>
            </a:pPr>
            <a:r>
              <a:rPr lang="en-US" sz="1833" dirty="0">
                <a:solidFill>
                  <a:srgbClr val="383838"/>
                </a:solidFill>
                <a:latin typeface="Aptos" panose="020B0004020202020204" pitchFamily="34" charset="0"/>
                <a:ea typeface="PT Serif" pitchFamily="34" charset="-122"/>
                <a:cs typeface="PT Serif" pitchFamily="34" charset="-120"/>
              </a:rPr>
              <a:t>1</a:t>
            </a:r>
            <a:endParaRPr lang="en-US" sz="1833" dirty="0">
              <a:latin typeface="Aptos" panose="020B0004020202020204" pitchFamily="34" charset="0"/>
            </a:endParaRPr>
          </a:p>
        </p:txBody>
      </p:sp>
      <p:sp>
        <p:nvSpPr>
          <p:cNvPr id="9" name="Text 6"/>
          <p:cNvSpPr/>
          <p:nvPr/>
        </p:nvSpPr>
        <p:spPr>
          <a:xfrm>
            <a:off x="874297" y="3366493"/>
            <a:ext cx="4551065" cy="296763"/>
          </a:xfrm>
          <a:prstGeom prst="rect">
            <a:avLst/>
          </a:prstGeom>
          <a:solidFill>
            <a:schemeClr val="accent4">
              <a:lumMod val="20000"/>
              <a:lumOff val="80000"/>
            </a:schemeClr>
          </a:solidFill>
          <a:ln>
            <a:solidFill>
              <a:schemeClr val="accent4">
                <a:lumMod val="20000"/>
                <a:lumOff val="80000"/>
              </a:schemeClr>
            </a:solidFill>
          </a:ln>
        </p:spPr>
        <p:txBody>
          <a:bodyPr wrap="none" lIns="0" tIns="0" rIns="0" bIns="0" rtlCol="0" anchor="t"/>
          <a:lstStyle/>
          <a:p>
            <a:pPr algn="r">
              <a:lnSpc>
                <a:spcPts val="2333"/>
              </a:lnSpc>
            </a:pPr>
            <a:r>
              <a:rPr lang="en-US" b="1" dirty="0">
                <a:solidFill>
                  <a:srgbClr val="383838"/>
                </a:solidFill>
                <a:latin typeface="Aptos" panose="020B0004020202020204" pitchFamily="34" charset="0"/>
                <a:ea typeface="PT Serif" pitchFamily="34" charset="-122"/>
                <a:cs typeface="PT Serif" pitchFamily="34" charset="-120"/>
              </a:rPr>
              <a:t>2025 - Platform Foundation (</a:t>
            </a:r>
            <a:r>
              <a:rPr lang="en-US" b="1" dirty="0">
                <a:solidFill>
                  <a:srgbClr val="383838"/>
                </a:solidFill>
                <a:latin typeface="Microsoft JhengHei" panose="020B0604030504040204" pitchFamily="34" charset="-120"/>
                <a:ea typeface="Microsoft JhengHei" panose="020B0604030504040204" pitchFamily="34" charset="-120"/>
                <a:cs typeface="PT Serif" pitchFamily="34" charset="-120"/>
              </a:rPr>
              <a:t>平台基礎建立</a:t>
            </a:r>
            <a:r>
              <a:rPr lang="en-US" b="1" dirty="0">
                <a:solidFill>
                  <a:srgbClr val="383838"/>
                </a:solidFill>
                <a:latin typeface="Aptos" panose="020B0004020202020204" pitchFamily="34" charset="0"/>
                <a:ea typeface="PT Serif" pitchFamily="34" charset="-122"/>
                <a:cs typeface="PT Serif" pitchFamily="34" charset="-120"/>
              </a:rPr>
              <a:t>)</a:t>
            </a:r>
            <a:endParaRPr lang="en-US" b="1" dirty="0">
              <a:latin typeface="Aptos" panose="020B0004020202020204" pitchFamily="34" charset="0"/>
            </a:endParaRPr>
          </a:p>
        </p:txBody>
      </p:sp>
      <p:sp>
        <p:nvSpPr>
          <p:cNvPr id="10" name="Text 7"/>
          <p:cNvSpPr/>
          <p:nvPr/>
        </p:nvSpPr>
        <p:spPr>
          <a:xfrm>
            <a:off x="610673" y="3753644"/>
            <a:ext cx="4814689" cy="482203"/>
          </a:xfrm>
          <a:prstGeom prst="rect">
            <a:avLst/>
          </a:prstGeom>
          <a:noFill/>
          <a:ln/>
        </p:spPr>
        <p:txBody>
          <a:bodyPr wrap="square" lIns="0" tIns="0" rIns="0" bIns="0" rtlCol="0" anchor="t"/>
          <a:lstStyle/>
          <a:p>
            <a:pPr marL="285739" indent="-285739">
              <a:lnSpc>
                <a:spcPts val="1875"/>
              </a:lnSpc>
              <a:buSzPct val="100000"/>
              <a:buChar char="•"/>
            </a:pPr>
            <a:r>
              <a:rPr lang="en-US" sz="1200" dirty="0">
                <a:solidFill>
                  <a:srgbClr val="383838"/>
                </a:solidFill>
                <a:latin typeface="Aptos" panose="020B0004020202020204" pitchFamily="34" charset="0"/>
                <a:ea typeface="DM Sans" pitchFamily="34" charset="-122"/>
                <a:cs typeface="DM Sans" pitchFamily="34" charset="-120"/>
              </a:rPr>
              <a:t>Q1-Q2: Third-party verification &amp; E. coli design finalization                                  (</a:t>
            </a:r>
            <a:r>
              <a:rPr lang="en-US" sz="1200" dirty="0">
                <a:solidFill>
                  <a:srgbClr val="383838"/>
                </a:solidFill>
                <a:latin typeface="Microsoft JhengHei" panose="020B0604030504040204" pitchFamily="34" charset="-120"/>
                <a:ea typeface="Microsoft JhengHei" panose="020B0604030504040204" pitchFamily="34" charset="-120"/>
                <a:cs typeface="DM Sans" pitchFamily="34" charset="-120"/>
              </a:rPr>
              <a:t>第三方驗證與設計定案</a:t>
            </a:r>
            <a:r>
              <a:rPr lang="en-US" sz="1200" dirty="0">
                <a:solidFill>
                  <a:srgbClr val="383838"/>
                </a:solidFill>
                <a:latin typeface="Aptos" panose="020B0004020202020204" pitchFamily="34" charset="0"/>
                <a:ea typeface="DM Sans" pitchFamily="34" charset="-122"/>
                <a:cs typeface="DM Sans" pitchFamily="34" charset="-120"/>
              </a:rPr>
              <a:t>)</a:t>
            </a:r>
            <a:endParaRPr lang="en-US" sz="1200" dirty="0">
              <a:latin typeface="Aptos" panose="020B0004020202020204" pitchFamily="34" charset="0"/>
            </a:endParaRPr>
          </a:p>
        </p:txBody>
      </p:sp>
      <p:sp>
        <p:nvSpPr>
          <p:cNvPr id="11" name="Text 8"/>
          <p:cNvSpPr/>
          <p:nvPr/>
        </p:nvSpPr>
        <p:spPr>
          <a:xfrm>
            <a:off x="610673" y="4288532"/>
            <a:ext cx="4814689" cy="482203"/>
          </a:xfrm>
          <a:prstGeom prst="rect">
            <a:avLst/>
          </a:prstGeom>
          <a:noFill/>
          <a:ln/>
        </p:spPr>
        <p:txBody>
          <a:bodyPr wrap="square" lIns="0" tIns="0" rIns="0" bIns="0" rtlCol="0" anchor="t"/>
          <a:lstStyle/>
          <a:p>
            <a:pPr marL="285739" indent="-285739">
              <a:lnSpc>
                <a:spcPts val="1875"/>
              </a:lnSpc>
              <a:buSzPct val="100000"/>
              <a:buChar char="•"/>
            </a:pPr>
            <a:r>
              <a:rPr lang="en-US" sz="1200" dirty="0">
                <a:solidFill>
                  <a:srgbClr val="383838"/>
                </a:solidFill>
                <a:latin typeface="Aptos" panose="020B0004020202020204" pitchFamily="34" charset="0"/>
                <a:ea typeface="DM Sans" pitchFamily="34" charset="-122"/>
                <a:cs typeface="DM Sans" pitchFamily="34" charset="-120"/>
              </a:rPr>
              <a:t>Q3-Q4: BLOT validation &amp; SD-Lab tech transfer                                                           (</a:t>
            </a:r>
            <a:r>
              <a:rPr lang="en-US" sz="1200" dirty="0">
                <a:solidFill>
                  <a:srgbClr val="383838"/>
                </a:solidFill>
                <a:latin typeface="Microsoft JhengHei" panose="020B0604030504040204" pitchFamily="34" charset="-120"/>
                <a:ea typeface="Microsoft JhengHei" panose="020B0604030504040204" pitchFamily="34" charset="-120"/>
                <a:cs typeface="DM Sans" pitchFamily="34" charset="-120"/>
              </a:rPr>
              <a:t>外部驗證與技術移轉</a:t>
            </a:r>
            <a:r>
              <a:rPr lang="en-US" sz="1200" dirty="0">
                <a:solidFill>
                  <a:srgbClr val="383838"/>
                </a:solidFill>
                <a:latin typeface="Aptos" panose="020B0004020202020204" pitchFamily="34" charset="0"/>
                <a:ea typeface="DM Sans" pitchFamily="34" charset="-122"/>
                <a:cs typeface="DM Sans" pitchFamily="34" charset="-120"/>
              </a:rPr>
              <a:t>)</a:t>
            </a:r>
            <a:endParaRPr lang="en-US" sz="1200" dirty="0">
              <a:latin typeface="Aptos" panose="020B0004020202020204" pitchFamily="34" charset="0"/>
            </a:endParaRPr>
          </a:p>
        </p:txBody>
      </p:sp>
      <p:sp>
        <p:nvSpPr>
          <p:cNvPr id="12" name="Shape 9"/>
          <p:cNvSpPr/>
          <p:nvPr/>
        </p:nvSpPr>
        <p:spPr>
          <a:xfrm>
            <a:off x="6246516" y="4402733"/>
            <a:ext cx="452239" cy="19050"/>
          </a:xfrm>
          <a:prstGeom prst="roundRect">
            <a:avLst>
              <a:gd name="adj" fmla="val 118705"/>
            </a:avLst>
          </a:prstGeom>
          <a:solidFill>
            <a:srgbClr val="D8D4D4"/>
          </a:solidFill>
          <a:ln/>
        </p:spPr>
        <p:txBody>
          <a:bodyPr/>
          <a:lstStyle/>
          <a:p>
            <a:endParaRPr lang="zh-TW" altLang="en-US" sz="1500">
              <a:latin typeface="Aptos" panose="020B0004020202020204" pitchFamily="34" charset="0"/>
            </a:endParaRPr>
          </a:p>
        </p:txBody>
      </p:sp>
      <p:sp>
        <p:nvSpPr>
          <p:cNvPr id="13" name="Shape 10"/>
          <p:cNvSpPr/>
          <p:nvPr/>
        </p:nvSpPr>
        <p:spPr>
          <a:xfrm>
            <a:off x="5926435" y="4242693"/>
            <a:ext cx="339130" cy="339130"/>
          </a:xfrm>
          <a:prstGeom prst="roundRect">
            <a:avLst>
              <a:gd name="adj" fmla="val 6668"/>
            </a:avLst>
          </a:prstGeom>
          <a:solidFill>
            <a:srgbClr val="F2EEEE"/>
          </a:solidFill>
          <a:ln/>
        </p:spPr>
        <p:txBody>
          <a:bodyPr/>
          <a:lstStyle/>
          <a:p>
            <a:endParaRPr lang="zh-TW" altLang="en-US" sz="1500">
              <a:latin typeface="Aptos" panose="020B0004020202020204" pitchFamily="34" charset="0"/>
            </a:endParaRPr>
          </a:p>
        </p:txBody>
      </p:sp>
      <p:sp>
        <p:nvSpPr>
          <p:cNvPr id="14" name="Text 11"/>
          <p:cNvSpPr/>
          <p:nvPr/>
        </p:nvSpPr>
        <p:spPr>
          <a:xfrm>
            <a:off x="5977285" y="4263876"/>
            <a:ext cx="237431" cy="296763"/>
          </a:xfrm>
          <a:prstGeom prst="rect">
            <a:avLst/>
          </a:prstGeom>
          <a:noFill/>
          <a:ln/>
        </p:spPr>
        <p:txBody>
          <a:bodyPr wrap="none" lIns="0" tIns="0" rIns="0" bIns="0" rtlCol="0" anchor="t"/>
          <a:lstStyle/>
          <a:p>
            <a:pPr algn="ctr">
              <a:lnSpc>
                <a:spcPts val="1833"/>
              </a:lnSpc>
            </a:pPr>
            <a:r>
              <a:rPr lang="en-US" sz="1833" dirty="0">
                <a:solidFill>
                  <a:srgbClr val="383838"/>
                </a:solidFill>
                <a:latin typeface="Aptos" panose="020B0004020202020204" pitchFamily="34" charset="0"/>
                <a:ea typeface="PT Serif" pitchFamily="34" charset="-122"/>
                <a:cs typeface="PT Serif" pitchFamily="34" charset="-120"/>
              </a:rPr>
              <a:t>2</a:t>
            </a:r>
            <a:endParaRPr lang="en-US" sz="1833" dirty="0">
              <a:latin typeface="Aptos" panose="020B0004020202020204" pitchFamily="34" charset="0"/>
            </a:endParaRPr>
          </a:p>
        </p:txBody>
      </p:sp>
      <p:sp>
        <p:nvSpPr>
          <p:cNvPr id="15" name="Text 12"/>
          <p:cNvSpPr/>
          <p:nvPr/>
        </p:nvSpPr>
        <p:spPr>
          <a:xfrm>
            <a:off x="6752780" y="4270871"/>
            <a:ext cx="4627067" cy="296763"/>
          </a:xfrm>
          <a:prstGeom prst="rect">
            <a:avLst/>
          </a:prstGeom>
          <a:solidFill>
            <a:schemeClr val="accent4">
              <a:lumMod val="20000"/>
              <a:lumOff val="80000"/>
            </a:schemeClr>
          </a:solidFill>
          <a:ln/>
        </p:spPr>
        <p:txBody>
          <a:bodyPr wrap="none" lIns="0" tIns="0" rIns="0" bIns="0" rtlCol="0" anchor="t"/>
          <a:lstStyle/>
          <a:p>
            <a:pPr>
              <a:lnSpc>
                <a:spcPts val="2333"/>
              </a:lnSpc>
            </a:pPr>
            <a:r>
              <a:rPr lang="en-US" b="1" dirty="0">
                <a:solidFill>
                  <a:srgbClr val="383838"/>
                </a:solidFill>
                <a:latin typeface="Aptos" panose="020B0004020202020204" pitchFamily="34" charset="0"/>
                <a:ea typeface="PT Serif" pitchFamily="34" charset="-122"/>
                <a:cs typeface="PT Serif" pitchFamily="34" charset="-120"/>
              </a:rPr>
              <a:t>2026 - Dual-Track Execution (</a:t>
            </a:r>
            <a:r>
              <a:rPr lang="en-US" b="1" dirty="0">
                <a:solidFill>
                  <a:srgbClr val="383838"/>
                </a:solidFill>
                <a:latin typeface="Microsoft JhengHei" panose="020B0604030504040204" pitchFamily="34" charset="-120"/>
                <a:ea typeface="Microsoft JhengHei" panose="020B0604030504040204" pitchFamily="34" charset="-120"/>
                <a:cs typeface="PT Serif" pitchFamily="34" charset="-120"/>
              </a:rPr>
              <a:t>雙軌策略執行</a:t>
            </a:r>
            <a:r>
              <a:rPr lang="en-US" b="1" dirty="0">
                <a:solidFill>
                  <a:srgbClr val="383838"/>
                </a:solidFill>
                <a:latin typeface="Aptos" panose="020B0004020202020204" pitchFamily="34" charset="0"/>
                <a:ea typeface="PT Serif" pitchFamily="34" charset="-122"/>
                <a:cs typeface="PT Serif" pitchFamily="34" charset="-120"/>
              </a:rPr>
              <a:t>)</a:t>
            </a:r>
            <a:endParaRPr lang="en-US" b="1" dirty="0">
              <a:latin typeface="Aptos" panose="020B0004020202020204" pitchFamily="34" charset="0"/>
            </a:endParaRPr>
          </a:p>
        </p:txBody>
      </p:sp>
      <p:sp>
        <p:nvSpPr>
          <p:cNvPr id="16" name="Text 13"/>
          <p:cNvSpPr/>
          <p:nvPr/>
        </p:nvSpPr>
        <p:spPr>
          <a:xfrm>
            <a:off x="6752781" y="4658023"/>
            <a:ext cx="4814689" cy="482203"/>
          </a:xfrm>
          <a:prstGeom prst="rect">
            <a:avLst/>
          </a:prstGeom>
          <a:noFill/>
          <a:ln/>
        </p:spPr>
        <p:txBody>
          <a:bodyPr wrap="square" lIns="0" tIns="0" rIns="0" bIns="0" rtlCol="0" anchor="t"/>
          <a:lstStyle/>
          <a:p>
            <a:pPr marL="285739" indent="-285739">
              <a:lnSpc>
                <a:spcPts val="1875"/>
              </a:lnSpc>
              <a:buSzPct val="100000"/>
              <a:buChar char="•"/>
            </a:pPr>
            <a:r>
              <a:rPr lang="en-US" sz="1200" dirty="0">
                <a:solidFill>
                  <a:srgbClr val="383838"/>
                </a:solidFill>
                <a:latin typeface="Aptos" panose="020B0004020202020204" pitchFamily="34" charset="0"/>
                <a:ea typeface="DM Sans" pitchFamily="34" charset="-122"/>
                <a:cs typeface="DM Sans" pitchFamily="34" charset="-120"/>
              </a:rPr>
              <a:t>Q1: QMS implementation &amp; Class II specifications                                             (QMS </a:t>
            </a:r>
            <a:r>
              <a:rPr lang="en-US" sz="1200" dirty="0">
                <a:solidFill>
                  <a:srgbClr val="383838"/>
                </a:solidFill>
                <a:latin typeface="Microsoft JhengHei" panose="020B0604030504040204" pitchFamily="34" charset="-120"/>
                <a:ea typeface="Microsoft JhengHei" panose="020B0604030504040204" pitchFamily="34" charset="-120"/>
                <a:cs typeface="DM Sans" pitchFamily="34" charset="-120"/>
              </a:rPr>
              <a:t>整合與 TFDA 二類規格定義</a:t>
            </a:r>
            <a:r>
              <a:rPr lang="en-US" sz="1200" dirty="0">
                <a:solidFill>
                  <a:srgbClr val="383838"/>
                </a:solidFill>
                <a:latin typeface="Aptos" panose="020B0004020202020204" pitchFamily="34" charset="0"/>
                <a:ea typeface="DM Sans" pitchFamily="34" charset="-122"/>
                <a:cs typeface="DM Sans" pitchFamily="34" charset="-120"/>
              </a:rPr>
              <a:t>)</a:t>
            </a:r>
            <a:endParaRPr lang="en-US" sz="1200" dirty="0">
              <a:latin typeface="Aptos" panose="020B0004020202020204" pitchFamily="34" charset="0"/>
            </a:endParaRPr>
          </a:p>
        </p:txBody>
      </p:sp>
      <p:sp>
        <p:nvSpPr>
          <p:cNvPr id="17" name="Text 14"/>
          <p:cNvSpPr/>
          <p:nvPr/>
        </p:nvSpPr>
        <p:spPr>
          <a:xfrm>
            <a:off x="6752781" y="5192911"/>
            <a:ext cx="4814689" cy="241102"/>
          </a:xfrm>
          <a:prstGeom prst="rect">
            <a:avLst/>
          </a:prstGeom>
          <a:noFill/>
          <a:ln/>
        </p:spPr>
        <p:txBody>
          <a:bodyPr wrap="none" lIns="0" tIns="0" rIns="0" bIns="0" rtlCol="0" anchor="t"/>
          <a:lstStyle/>
          <a:p>
            <a:pPr marL="285739" indent="-285739">
              <a:lnSpc>
                <a:spcPts val="1875"/>
              </a:lnSpc>
              <a:buSzPct val="100000"/>
              <a:buChar char="•"/>
            </a:pPr>
            <a:r>
              <a:rPr lang="en-US" sz="1200" dirty="0">
                <a:solidFill>
                  <a:srgbClr val="383838"/>
                </a:solidFill>
                <a:latin typeface="Aptos" panose="020B0004020202020204" pitchFamily="34" charset="0"/>
                <a:ea typeface="DM Sans" pitchFamily="34" charset="-122"/>
                <a:cs typeface="DM Sans" pitchFamily="34" charset="-120"/>
              </a:rPr>
              <a:t>Q2: TFDA Class I registration submitted ( TFDA </a:t>
            </a:r>
            <a:r>
              <a:rPr lang="en-US" sz="1200" dirty="0">
                <a:solidFill>
                  <a:srgbClr val="383838"/>
                </a:solidFill>
                <a:latin typeface="Microsoft JhengHei" panose="020B0604030504040204" pitchFamily="34" charset="-120"/>
                <a:ea typeface="Microsoft JhengHei" panose="020B0604030504040204" pitchFamily="34" charset="-120"/>
                <a:cs typeface="DM Sans" pitchFamily="34" charset="-120"/>
              </a:rPr>
              <a:t>一類醫材送件</a:t>
            </a:r>
            <a:r>
              <a:rPr lang="en-US" sz="1200" dirty="0">
                <a:solidFill>
                  <a:srgbClr val="383838"/>
                </a:solidFill>
                <a:latin typeface="Aptos" panose="020B0004020202020204" pitchFamily="34" charset="0"/>
                <a:ea typeface="DM Sans" pitchFamily="34" charset="-122"/>
                <a:cs typeface="DM Sans" pitchFamily="34" charset="-120"/>
              </a:rPr>
              <a:t>)</a:t>
            </a:r>
            <a:endParaRPr lang="en-US" sz="1200" dirty="0">
              <a:latin typeface="Aptos" panose="020B0004020202020204" pitchFamily="34" charset="0"/>
            </a:endParaRPr>
          </a:p>
        </p:txBody>
      </p:sp>
      <p:sp>
        <p:nvSpPr>
          <p:cNvPr id="18" name="Text 15"/>
          <p:cNvSpPr/>
          <p:nvPr/>
        </p:nvSpPr>
        <p:spPr>
          <a:xfrm>
            <a:off x="6752781" y="5486697"/>
            <a:ext cx="4814689" cy="241102"/>
          </a:xfrm>
          <a:prstGeom prst="rect">
            <a:avLst/>
          </a:prstGeom>
          <a:noFill/>
          <a:ln/>
        </p:spPr>
        <p:txBody>
          <a:bodyPr wrap="none" lIns="0" tIns="0" rIns="0" bIns="0" rtlCol="0" anchor="t"/>
          <a:lstStyle/>
          <a:p>
            <a:pPr marL="285739" indent="-285739">
              <a:lnSpc>
                <a:spcPts val="1875"/>
              </a:lnSpc>
              <a:buSzPct val="100000"/>
              <a:buChar char="•"/>
            </a:pPr>
            <a:r>
              <a:rPr lang="en-US" sz="1200" dirty="0">
                <a:solidFill>
                  <a:srgbClr val="383838"/>
                </a:solidFill>
                <a:latin typeface="Aptos" panose="020B0004020202020204" pitchFamily="34" charset="0"/>
                <a:ea typeface="DM Sans" pitchFamily="34" charset="-122"/>
                <a:cs typeface="DM Sans" pitchFamily="34" charset="-120"/>
              </a:rPr>
              <a:t>Q3: Preclinical</a:t>
            </a:r>
            <a:r>
              <a:rPr lang="zh-TW" altLang="en-US" sz="1200" dirty="0">
                <a:solidFill>
                  <a:srgbClr val="383838"/>
                </a:solidFill>
                <a:latin typeface="Aptos" panose="020B0004020202020204" pitchFamily="34" charset="0"/>
                <a:ea typeface="DM Sans" pitchFamily="34" charset="-122"/>
                <a:cs typeface="DM Sans" pitchFamily="34" charset="-120"/>
              </a:rPr>
              <a:t> </a:t>
            </a:r>
            <a:r>
              <a:rPr lang="en-US" altLang="zh-TW" sz="1200" dirty="0">
                <a:solidFill>
                  <a:srgbClr val="383838"/>
                </a:solidFill>
                <a:latin typeface="Aptos" panose="020B0004020202020204" pitchFamily="34" charset="0"/>
                <a:ea typeface="DM Sans" pitchFamily="34" charset="-122"/>
                <a:cs typeface="DM Sans" pitchFamily="34" charset="-120"/>
              </a:rPr>
              <a:t>Spec </a:t>
            </a:r>
            <a:r>
              <a:rPr lang="en-US" sz="1200" dirty="0">
                <a:solidFill>
                  <a:srgbClr val="383838"/>
                </a:solidFill>
                <a:latin typeface="Aptos" panose="020B0004020202020204" pitchFamily="34" charset="0"/>
                <a:ea typeface="DM Sans" pitchFamily="34" charset="-122"/>
                <a:cs typeface="DM Sans" pitchFamily="34" charset="-120"/>
              </a:rPr>
              <a:t> verification initiated (</a:t>
            </a:r>
            <a:r>
              <a:rPr lang="en-US" sz="1200" dirty="0">
                <a:solidFill>
                  <a:srgbClr val="383838"/>
                </a:solidFill>
                <a:latin typeface="Microsoft JhengHei" panose="020B0604030504040204" pitchFamily="34" charset="-120"/>
                <a:ea typeface="Microsoft JhengHei" panose="020B0604030504040204" pitchFamily="34" charset="-120"/>
                <a:cs typeface="DM Sans" pitchFamily="34" charset="-120"/>
              </a:rPr>
              <a:t>臨床前規格驗證啟動</a:t>
            </a:r>
            <a:r>
              <a:rPr lang="en-US" sz="1200" dirty="0">
                <a:solidFill>
                  <a:srgbClr val="383838"/>
                </a:solidFill>
                <a:latin typeface="Aptos" panose="020B0004020202020204" pitchFamily="34" charset="0"/>
                <a:ea typeface="DM Sans" pitchFamily="34" charset="-122"/>
                <a:cs typeface="DM Sans" pitchFamily="34" charset="-120"/>
              </a:rPr>
              <a:t>)</a:t>
            </a:r>
            <a:endParaRPr lang="en-US" sz="1200" dirty="0">
              <a:latin typeface="Aptos" panose="020B0004020202020204" pitchFamily="34" charset="0"/>
            </a:endParaRPr>
          </a:p>
        </p:txBody>
      </p:sp>
      <p:sp>
        <p:nvSpPr>
          <p:cNvPr id="19" name="Text 16"/>
          <p:cNvSpPr/>
          <p:nvPr/>
        </p:nvSpPr>
        <p:spPr>
          <a:xfrm>
            <a:off x="6752781" y="5780484"/>
            <a:ext cx="4814689" cy="241102"/>
          </a:xfrm>
          <a:prstGeom prst="rect">
            <a:avLst/>
          </a:prstGeom>
          <a:noFill/>
          <a:ln/>
        </p:spPr>
        <p:txBody>
          <a:bodyPr wrap="none" lIns="0" tIns="0" rIns="0" bIns="0" rtlCol="0" anchor="t"/>
          <a:lstStyle/>
          <a:p>
            <a:pPr marL="285739" indent="-285739">
              <a:lnSpc>
                <a:spcPts val="1875"/>
              </a:lnSpc>
              <a:buSzPct val="100000"/>
              <a:buChar char="•"/>
            </a:pPr>
            <a:r>
              <a:rPr lang="en-US" sz="1200" dirty="0">
                <a:solidFill>
                  <a:srgbClr val="383838"/>
                </a:solidFill>
                <a:latin typeface="Aptos" panose="020B0004020202020204" pitchFamily="34" charset="0"/>
                <a:ea typeface="DM Sans" pitchFamily="34" charset="-122"/>
                <a:cs typeface="DM Sans" pitchFamily="34" charset="-120"/>
              </a:rPr>
              <a:t>Q4: Class I registration completed (</a:t>
            </a:r>
            <a:r>
              <a:rPr lang="en-US" sz="1200" dirty="0">
                <a:solidFill>
                  <a:srgbClr val="383838"/>
                </a:solidFill>
                <a:latin typeface="Microsoft JhengHei" panose="020B0604030504040204" pitchFamily="34" charset="-120"/>
                <a:ea typeface="Microsoft JhengHei" panose="020B0604030504040204" pitchFamily="34" charset="-120"/>
                <a:cs typeface="DM Sans" pitchFamily="34" charset="-120"/>
              </a:rPr>
              <a:t>一類醫材取證</a:t>
            </a:r>
            <a:r>
              <a:rPr lang="en-US" sz="1200" dirty="0">
                <a:solidFill>
                  <a:srgbClr val="383838"/>
                </a:solidFill>
                <a:latin typeface="Aptos" panose="020B0004020202020204" pitchFamily="34" charset="0"/>
                <a:ea typeface="DM Sans" pitchFamily="34" charset="-122"/>
                <a:cs typeface="DM Sans" pitchFamily="34" charset="-120"/>
              </a:rPr>
              <a:t>)</a:t>
            </a:r>
            <a:endParaRPr lang="en-US" sz="1200" dirty="0">
              <a:latin typeface="Aptos" panose="020B0004020202020204" pitchFamily="34" charset="0"/>
            </a:endParaRPr>
          </a:p>
        </p:txBody>
      </p:sp>
      <p:sp>
        <p:nvSpPr>
          <p:cNvPr id="20" name="Text 17"/>
          <p:cNvSpPr/>
          <p:nvPr/>
        </p:nvSpPr>
        <p:spPr>
          <a:xfrm>
            <a:off x="518021" y="6254353"/>
            <a:ext cx="11136908" cy="241102"/>
          </a:xfrm>
          <a:prstGeom prst="rect">
            <a:avLst/>
          </a:prstGeom>
          <a:noFill/>
          <a:ln/>
        </p:spPr>
        <p:txBody>
          <a:bodyPr wrap="none" lIns="0" tIns="0" rIns="0" bIns="0" rtlCol="0" anchor="t"/>
          <a:lstStyle/>
          <a:p>
            <a:pPr>
              <a:lnSpc>
                <a:spcPts val="1875"/>
              </a:lnSpc>
            </a:pPr>
            <a:r>
              <a:rPr lang="en-US" sz="1200" b="1" dirty="0">
                <a:solidFill>
                  <a:schemeClr val="accent2"/>
                </a:solidFill>
                <a:latin typeface="Aptos" panose="020B0004020202020204" pitchFamily="34" charset="0"/>
                <a:ea typeface="DM Sans" pitchFamily="34" charset="-122"/>
                <a:cs typeface="DM Sans" pitchFamily="34" charset="-120"/>
              </a:rPr>
              <a:t>Strategic milestones aligned with regulatory requirements through 2026. (</a:t>
            </a:r>
            <a:r>
              <a:rPr lang="en-US" sz="1200" b="1" dirty="0">
                <a:solidFill>
                  <a:schemeClr val="accent2"/>
                </a:solidFill>
                <a:latin typeface="Microsoft JhengHei" panose="020B0604030504040204" pitchFamily="34" charset="-120"/>
                <a:ea typeface="Microsoft JhengHei" panose="020B0604030504040204" pitchFamily="34" charset="-120"/>
                <a:cs typeface="DM Sans" pitchFamily="34" charset="-120"/>
              </a:rPr>
              <a:t>策略里程碑與法規要求一致至 2026 年</a:t>
            </a:r>
            <a:r>
              <a:rPr lang="en-US" sz="1200" b="1" dirty="0">
                <a:solidFill>
                  <a:schemeClr val="accent2"/>
                </a:solidFill>
                <a:latin typeface="Aptos" panose="020B0004020202020204" pitchFamily="34" charset="0"/>
                <a:ea typeface="DM Sans" pitchFamily="34" charset="-122"/>
                <a:cs typeface="DM Sans" pitchFamily="34" charset="-120"/>
              </a:rPr>
              <a:t>)</a:t>
            </a:r>
            <a:endParaRPr lang="en-US" sz="1200" b="1" dirty="0">
              <a:solidFill>
                <a:schemeClr val="accent2"/>
              </a:solidFill>
              <a:latin typeface="Aptos" panose="020B0004020202020204" pitchFamily="34" charset="0"/>
            </a:endParaRPr>
          </a:p>
        </p:txBody>
      </p:sp>
      <p:sp>
        <p:nvSpPr>
          <p:cNvPr id="21" name="標題 20">
            <a:extLst>
              <a:ext uri="{FF2B5EF4-FFF2-40B4-BE49-F238E27FC236}">
                <a16:creationId xmlns:a16="http://schemas.microsoft.com/office/drawing/2014/main" id="{DDB983EC-E35E-AFDD-1A68-50B9ADA84331}"/>
              </a:ext>
            </a:extLst>
          </p:cNvPr>
          <p:cNvSpPr>
            <a:spLocks noGrp="1"/>
          </p:cNvSpPr>
          <p:nvPr>
            <p:ph type="ctrTitle"/>
          </p:nvPr>
        </p:nvSpPr>
        <p:spPr>
          <a:xfrm>
            <a:off x="527546" y="2102446"/>
            <a:ext cx="11354822" cy="507206"/>
          </a:xfrm>
        </p:spPr>
        <p:txBody>
          <a:bodyPr/>
          <a:lstStyle/>
          <a:p>
            <a:r>
              <a:rPr lang="en-US" altLang="zh-TW" dirty="0">
                <a:solidFill>
                  <a:srgbClr val="279AAF"/>
                </a:solidFill>
                <a:latin typeface="Aptos" panose="020B0004020202020204" pitchFamily="34" charset="0"/>
                <a:ea typeface="PT Serif" pitchFamily="34" charset="-122"/>
                <a:cs typeface="PT Serif" pitchFamily="34" charset="-120"/>
              </a:rPr>
              <a:t>Two-Year Regulatory Timeline</a:t>
            </a:r>
            <a:endParaRPr lang="zh-TW" altLang="en-US">
              <a:solidFill>
                <a:srgbClr val="279AAF"/>
              </a:solidFill>
              <a:latin typeface="Aptos" panose="020B0004020202020204" pitchFamily="34" charset="0"/>
            </a:endParaRPr>
          </a:p>
        </p:txBody>
      </p:sp>
      <p:sp>
        <p:nvSpPr>
          <p:cNvPr id="25" name="文字方塊 24">
            <a:extLst>
              <a:ext uri="{FF2B5EF4-FFF2-40B4-BE49-F238E27FC236}">
                <a16:creationId xmlns:a16="http://schemas.microsoft.com/office/drawing/2014/main" id="{448A92B1-B4C5-421B-2FCE-BA4D23CC3444}"/>
              </a:ext>
            </a:extLst>
          </p:cNvPr>
          <p:cNvSpPr txBox="1"/>
          <p:nvPr/>
        </p:nvSpPr>
        <p:spPr>
          <a:xfrm>
            <a:off x="5425362" y="2174543"/>
            <a:ext cx="6096000" cy="369332"/>
          </a:xfrm>
          <a:prstGeom prst="rect">
            <a:avLst/>
          </a:prstGeom>
          <a:noFill/>
        </p:spPr>
        <p:txBody>
          <a:bodyPr wrap="square">
            <a:spAutoFit/>
          </a:bodyPr>
          <a:lstStyle/>
          <a:p>
            <a:pPr>
              <a:buNone/>
            </a:pPr>
            <a:r>
              <a:rPr lang="zh-TW" altLang="en-US" b="1">
                <a:solidFill>
                  <a:schemeClr val="accent6">
                    <a:lumMod val="50000"/>
                  </a:schemeClr>
                </a:solidFill>
                <a:effectLst/>
                <a:latin typeface="Aptos" panose="020B0004020202020204" pitchFamily="34" charset="0"/>
                <a:ea typeface="Microsoft JhengHei" panose="020B0604030504040204" pitchFamily="34" charset="-120"/>
              </a:rPr>
              <a:t>「這些節點也會是內部 </a:t>
            </a:r>
            <a:r>
              <a:rPr lang="en" altLang="zh-TW" b="1" dirty="0">
                <a:solidFill>
                  <a:schemeClr val="accent6">
                    <a:lumMod val="50000"/>
                  </a:schemeClr>
                </a:solidFill>
                <a:effectLst/>
                <a:latin typeface="Aptos" panose="020B0004020202020204" pitchFamily="34" charset="0"/>
                <a:ea typeface="Microsoft JhengHei" panose="020B0604030504040204" pitchFamily="34" charset="-120"/>
              </a:rPr>
              <a:t>Go / No-Go </a:t>
            </a:r>
            <a:r>
              <a:rPr lang="zh-TW" altLang="en-US" b="1">
                <a:solidFill>
                  <a:schemeClr val="accent6">
                    <a:lumMod val="50000"/>
                  </a:schemeClr>
                </a:solidFill>
                <a:effectLst/>
                <a:latin typeface="Aptos" panose="020B0004020202020204" pitchFamily="34" charset="0"/>
                <a:ea typeface="Microsoft JhengHei" panose="020B0604030504040204" pitchFamily="34" charset="-120"/>
              </a:rPr>
              <a:t>評估點」</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id="{FBD1CEF3-11F6-F409-0FC1-6121A9DD2564}"/>
              </a:ext>
            </a:extLst>
          </p:cNvPr>
          <p:cNvSpPr/>
          <p:nvPr/>
        </p:nvSpPr>
        <p:spPr>
          <a:xfrm>
            <a:off x="60332" y="2691347"/>
            <a:ext cx="12107516" cy="836404"/>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6" name="矩形 65">
            <a:extLst>
              <a:ext uri="{FF2B5EF4-FFF2-40B4-BE49-F238E27FC236}">
                <a16:creationId xmlns:a16="http://schemas.microsoft.com/office/drawing/2014/main" id="{4E1F98E7-B8D8-CC78-AC30-C36A7B2DA8AC}"/>
              </a:ext>
            </a:extLst>
          </p:cNvPr>
          <p:cNvSpPr/>
          <p:nvPr/>
        </p:nvSpPr>
        <p:spPr>
          <a:xfrm>
            <a:off x="51209" y="1452403"/>
            <a:ext cx="12107516" cy="1238944"/>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TextBox 1"/>
          <p:cNvSpPr txBox="1"/>
          <p:nvPr/>
        </p:nvSpPr>
        <p:spPr>
          <a:xfrm>
            <a:off x="349213" y="311669"/>
            <a:ext cx="5502853" cy="523220"/>
          </a:xfrm>
          <a:prstGeom prst="rect">
            <a:avLst/>
          </a:prstGeom>
          <a:noFill/>
        </p:spPr>
        <p:txBody>
          <a:bodyPr wrap="none">
            <a:spAutoFit/>
          </a:bodyPr>
          <a:lstStyle/>
          <a:p>
            <a:pPr lvl="0"/>
            <a:r>
              <a:rPr lang="en" altLang="zh-TW" sz="2800" b="1" dirty="0">
                <a:solidFill>
                  <a:srgbClr val="279AAF"/>
                </a:solidFill>
                <a:latin typeface="Aptos" panose="020B0004020202020204" pitchFamily="34" charset="0"/>
                <a:ea typeface="Microsoft JhengHei" panose="020B0604030504040204" pitchFamily="34" charset="-120"/>
              </a:rPr>
              <a:t>Certificate</a:t>
            </a:r>
            <a:r>
              <a:rPr kumimoji="0" sz="2800" b="1" i="0" u="sng" strike="noStrike" kern="1200" cap="none" spc="0" normalizeH="0" baseline="0" noProof="0" dirty="0">
                <a:ln>
                  <a:noFill/>
                </a:ln>
                <a:solidFill>
                  <a:srgbClr val="279AAF"/>
                </a:solidFill>
                <a:effectLst/>
                <a:uLnTx/>
                <a:uFillTx/>
                <a:latin typeface="Aptos" panose="020B0004020202020204" pitchFamily="34" charset="0"/>
                <a:ea typeface="Microsoft JhengHei" panose="020B0604030504040204" pitchFamily="34" charset="-120"/>
              </a:rPr>
              <a:t>｜2026–2028 主要路徑</a:t>
            </a:r>
          </a:p>
        </p:txBody>
      </p:sp>
      <p:sp>
        <p:nvSpPr>
          <p:cNvPr id="4" name="Rectangle 3"/>
          <p:cNvSpPr/>
          <p:nvPr/>
        </p:nvSpPr>
        <p:spPr>
          <a:xfrm>
            <a:off x="3149496" y="1063715"/>
            <a:ext cx="9000000" cy="411480"/>
          </a:xfrm>
          <a:prstGeom prst="rect">
            <a:avLst/>
          </a:prstGeom>
          <a:solidFill>
            <a:srgbClr val="FFFFFF"/>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p:cNvSpPr/>
          <p:nvPr/>
        </p:nvSpPr>
        <p:spPr>
          <a:xfrm>
            <a:off x="383188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384180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2026Q1</a:t>
            </a:r>
          </a:p>
        </p:txBody>
      </p:sp>
      <p:sp>
        <p:nvSpPr>
          <p:cNvPr id="7" name="Rectangle 6"/>
          <p:cNvSpPr/>
          <p:nvPr/>
        </p:nvSpPr>
        <p:spPr>
          <a:xfrm>
            <a:off x="452530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453522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2026Q2</a:t>
            </a:r>
          </a:p>
        </p:txBody>
      </p:sp>
      <p:sp>
        <p:nvSpPr>
          <p:cNvPr id="9" name="Rectangle 8"/>
          <p:cNvSpPr/>
          <p:nvPr/>
        </p:nvSpPr>
        <p:spPr>
          <a:xfrm>
            <a:off x="521872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522864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2026Q3</a:t>
            </a:r>
          </a:p>
        </p:txBody>
      </p:sp>
      <p:sp>
        <p:nvSpPr>
          <p:cNvPr id="11" name="Rectangle 10"/>
          <p:cNvSpPr/>
          <p:nvPr/>
        </p:nvSpPr>
        <p:spPr>
          <a:xfrm>
            <a:off x="591214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592206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2026Q4</a:t>
            </a:r>
          </a:p>
        </p:txBody>
      </p:sp>
      <p:sp>
        <p:nvSpPr>
          <p:cNvPr id="13" name="Rectangle 12"/>
          <p:cNvSpPr/>
          <p:nvPr/>
        </p:nvSpPr>
        <p:spPr>
          <a:xfrm>
            <a:off x="660556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661548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2027Q1</a:t>
            </a:r>
          </a:p>
        </p:txBody>
      </p:sp>
      <p:sp>
        <p:nvSpPr>
          <p:cNvPr id="15" name="Rectangle 14"/>
          <p:cNvSpPr/>
          <p:nvPr/>
        </p:nvSpPr>
        <p:spPr>
          <a:xfrm>
            <a:off x="729898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730890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2027Q2</a:t>
            </a:r>
          </a:p>
        </p:txBody>
      </p:sp>
      <p:sp>
        <p:nvSpPr>
          <p:cNvPr id="17" name="Rectangle 16"/>
          <p:cNvSpPr/>
          <p:nvPr/>
        </p:nvSpPr>
        <p:spPr>
          <a:xfrm>
            <a:off x="799240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800232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2027Q3</a:t>
            </a:r>
          </a:p>
        </p:txBody>
      </p:sp>
      <p:sp>
        <p:nvSpPr>
          <p:cNvPr id="19" name="Rectangle 18"/>
          <p:cNvSpPr/>
          <p:nvPr/>
        </p:nvSpPr>
        <p:spPr>
          <a:xfrm>
            <a:off x="868582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p:cNvSpPr txBox="1"/>
          <p:nvPr/>
        </p:nvSpPr>
        <p:spPr>
          <a:xfrm>
            <a:off x="869574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2027Q4</a:t>
            </a:r>
          </a:p>
        </p:txBody>
      </p:sp>
      <p:sp>
        <p:nvSpPr>
          <p:cNvPr id="21" name="Rectangle 20"/>
          <p:cNvSpPr/>
          <p:nvPr/>
        </p:nvSpPr>
        <p:spPr>
          <a:xfrm>
            <a:off x="937924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938916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2028Q1</a:t>
            </a:r>
          </a:p>
        </p:txBody>
      </p:sp>
      <p:sp>
        <p:nvSpPr>
          <p:cNvPr id="23" name="Rectangle 22"/>
          <p:cNvSpPr/>
          <p:nvPr/>
        </p:nvSpPr>
        <p:spPr>
          <a:xfrm>
            <a:off x="1007266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1008258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2028Q2</a:t>
            </a:r>
          </a:p>
        </p:txBody>
      </p:sp>
      <p:sp>
        <p:nvSpPr>
          <p:cNvPr id="25" name="Rectangle 24"/>
          <p:cNvSpPr/>
          <p:nvPr/>
        </p:nvSpPr>
        <p:spPr>
          <a:xfrm>
            <a:off x="1076608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p:cNvSpPr txBox="1"/>
          <p:nvPr/>
        </p:nvSpPr>
        <p:spPr>
          <a:xfrm>
            <a:off x="1077600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2028Q3</a:t>
            </a:r>
          </a:p>
        </p:txBody>
      </p:sp>
      <p:sp>
        <p:nvSpPr>
          <p:cNvPr id="27" name="Rectangle 26"/>
          <p:cNvSpPr/>
          <p:nvPr/>
        </p:nvSpPr>
        <p:spPr>
          <a:xfrm>
            <a:off x="11459506" y="1063715"/>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11469425" y="1063715"/>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2028Q4</a:t>
            </a:r>
          </a:p>
        </p:txBody>
      </p:sp>
      <p:sp>
        <p:nvSpPr>
          <p:cNvPr id="29" name="Rectangle 28"/>
          <p:cNvSpPr/>
          <p:nvPr/>
        </p:nvSpPr>
        <p:spPr>
          <a:xfrm>
            <a:off x="3831886" y="1063715"/>
            <a:ext cx="8321040" cy="2468880"/>
          </a:xfrm>
          <a:prstGeom prst="rect">
            <a:avLst/>
          </a:prstGeom>
          <a:noFill/>
          <a:ln>
            <a:solidFill>
              <a:srgbClr val="C8C8C8"/>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24152" y="1577247"/>
            <a:ext cx="38394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Microsoft JhengHei"/>
                <a:ea typeface="+mn-ea"/>
                <a:cs typeface="+mn-cs"/>
              </a:rPr>
              <a:t>TFDA｜</a:t>
            </a:r>
            <a:r>
              <a:rPr kumimoji="0" sz="1200" b="0" i="1" u="none" strike="noStrike" kern="1200" cap="none" spc="0" normalizeH="0" baseline="0" noProof="0" dirty="0">
                <a:ln>
                  <a:noFill/>
                </a:ln>
                <a:solidFill>
                  <a:prstClr val="black"/>
                </a:solidFill>
                <a:effectLst/>
                <a:uLnTx/>
                <a:uFillTx/>
                <a:latin typeface="Microsoft JhengHei"/>
                <a:ea typeface="+mn-ea"/>
                <a:cs typeface="+mn-cs"/>
              </a:rPr>
              <a:t>E. coli </a:t>
            </a:r>
            <a:r>
              <a:rPr kumimoji="0" lang="zh-TW" altLang="en-US" sz="1200" b="0" i="1" u="none" strike="noStrike" kern="1200" cap="none" spc="0" normalizeH="0" baseline="0" noProof="0" dirty="0">
                <a:ln>
                  <a:noFill/>
                </a:ln>
                <a:solidFill>
                  <a:prstClr val="black"/>
                </a:solidFill>
                <a:effectLst/>
                <a:uLnTx/>
                <a:uFillTx/>
                <a:latin typeface="Microsoft JhengHei"/>
                <a:ea typeface="新細明體" panose="02020500000000000000" pitchFamily="18" charset="-120"/>
                <a:cs typeface="+mn-cs"/>
              </a:rPr>
              <a:t> </a:t>
            </a:r>
            <a:r>
              <a:rPr kumimoji="0" sz="1200" b="0" i="0" u="none" strike="noStrike" kern="1200" cap="none" spc="0" normalizeH="0" baseline="0" noProof="0" dirty="0">
                <a:ln>
                  <a:noFill/>
                </a:ln>
                <a:solidFill>
                  <a:prstClr val="black"/>
                </a:solidFill>
                <a:effectLst/>
                <a:uLnTx/>
                <a:uFillTx/>
                <a:latin typeface="Microsoft JhengHei"/>
                <a:ea typeface="+mn-ea"/>
                <a:cs typeface="+mn-cs"/>
              </a:rPr>
              <a:t>Single Chip（Class I）取證+上市</a:t>
            </a:r>
          </a:p>
        </p:txBody>
      </p:sp>
      <p:sp>
        <p:nvSpPr>
          <p:cNvPr id="31" name="Rectangle 30"/>
          <p:cNvSpPr/>
          <p:nvPr/>
        </p:nvSpPr>
        <p:spPr>
          <a:xfrm>
            <a:off x="3176791" y="1904963"/>
            <a:ext cx="8964000" cy="4572"/>
          </a:xfrm>
          <a:prstGeom prst="rect">
            <a:avLst/>
          </a:prstGeom>
          <a:solidFill>
            <a:srgbClr val="FCFCFC"/>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ounded Rectangle 31"/>
          <p:cNvSpPr/>
          <p:nvPr/>
        </p:nvSpPr>
        <p:spPr>
          <a:xfrm>
            <a:off x="3877606" y="1594067"/>
            <a:ext cx="2016000" cy="216000"/>
          </a:xfrm>
          <a:prstGeom prst="roundRect">
            <a:avLst/>
          </a:prstGeom>
          <a:solidFill>
            <a:srgbClr val="4E73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24152" y="1970439"/>
            <a:ext cx="38394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Microsoft JhengHei"/>
                <a:ea typeface="+mn-ea"/>
                <a:cs typeface="+mn-cs"/>
              </a:rPr>
              <a:t>TFDA｜SP7 Multiplex（Class II）</a:t>
            </a:r>
          </a:p>
        </p:txBody>
      </p:sp>
      <p:sp>
        <p:nvSpPr>
          <p:cNvPr id="35" name="Rectangle 34"/>
          <p:cNvSpPr/>
          <p:nvPr/>
        </p:nvSpPr>
        <p:spPr>
          <a:xfrm>
            <a:off x="3176790" y="2298155"/>
            <a:ext cx="8964000" cy="4572"/>
          </a:xfrm>
          <a:prstGeom prst="rect">
            <a:avLst/>
          </a:prstGeom>
          <a:solidFill>
            <a:srgbClr val="FCFCFC"/>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ounded Rectangle 35"/>
          <p:cNvSpPr/>
          <p:nvPr/>
        </p:nvSpPr>
        <p:spPr>
          <a:xfrm>
            <a:off x="4517686" y="1987259"/>
            <a:ext cx="3420000" cy="216000"/>
          </a:xfrm>
          <a:prstGeom prst="roundRect">
            <a:avLst/>
          </a:prstGeom>
          <a:solidFill>
            <a:srgbClr val="4E73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24152" y="2363631"/>
            <a:ext cx="38394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Microsoft JhengHei"/>
                <a:ea typeface="+mn-ea"/>
                <a:cs typeface="+mn-cs"/>
              </a:rPr>
              <a:t>TFDA｜</a:t>
            </a:r>
            <a:r>
              <a:rPr kumimoji="0" sz="1200" b="0" i="1" u="none" strike="noStrike" kern="1200" cap="none" spc="0" normalizeH="0" baseline="0" noProof="0" dirty="0">
                <a:ln>
                  <a:noFill/>
                </a:ln>
                <a:solidFill>
                  <a:prstClr val="black"/>
                </a:solidFill>
                <a:effectLst/>
                <a:uLnTx/>
                <a:uFillTx/>
                <a:latin typeface="Microsoft JhengHei"/>
                <a:ea typeface="+mn-ea"/>
                <a:cs typeface="+mn-cs"/>
              </a:rPr>
              <a:t>E. coli</a:t>
            </a:r>
            <a:r>
              <a:rPr kumimoji="0" sz="1200" b="0" i="0" u="none" strike="noStrike" kern="1200" cap="none" spc="0" normalizeH="0" baseline="0" noProof="0" dirty="0">
                <a:ln>
                  <a:noFill/>
                </a:ln>
                <a:solidFill>
                  <a:prstClr val="black"/>
                </a:solidFill>
                <a:effectLst/>
                <a:uLnTx/>
                <a:uFillTx/>
                <a:latin typeface="Microsoft JhengHei"/>
                <a:ea typeface="+mn-ea"/>
                <a:cs typeface="+mn-cs"/>
              </a:rPr>
              <a:t> </a:t>
            </a:r>
            <a:r>
              <a:rPr kumimoji="0" lang="zh-TW" altLang="en-US" sz="1200" b="0" i="0" u="none" strike="noStrike" kern="1200" cap="none" spc="0" normalizeH="0" baseline="0" noProof="0" dirty="0">
                <a:ln>
                  <a:noFill/>
                </a:ln>
                <a:solidFill>
                  <a:prstClr val="black"/>
                </a:solidFill>
                <a:effectLst/>
                <a:uLnTx/>
                <a:uFillTx/>
                <a:latin typeface="Microsoft JhengHei"/>
                <a:ea typeface="新細明體" panose="02020500000000000000" pitchFamily="18" charset="-120"/>
                <a:cs typeface="+mn-cs"/>
              </a:rPr>
              <a:t> ＆ </a:t>
            </a:r>
            <a:r>
              <a:rPr kumimoji="0" lang="en-US" altLang="zh-TW" sz="1200" b="0" i="0" u="none" strike="noStrike" kern="1200" cap="none" spc="0" normalizeH="0" baseline="0" noProof="0" dirty="0">
                <a:ln>
                  <a:noFill/>
                </a:ln>
                <a:solidFill>
                  <a:prstClr val="black"/>
                </a:solidFill>
                <a:effectLst/>
                <a:uLnTx/>
                <a:uFillTx/>
                <a:latin typeface="Microsoft JhengHei"/>
                <a:ea typeface="新細明體" panose="02020500000000000000" pitchFamily="18" charset="-120"/>
                <a:cs typeface="+mn-cs"/>
              </a:rPr>
              <a:t>SP7</a:t>
            </a:r>
            <a:r>
              <a:rPr kumimoji="0" lang="zh-TW" altLang="en-US" sz="1200" b="0" i="0" u="none" strike="noStrike" kern="1200" cap="none" spc="0" normalizeH="0" baseline="0" noProof="0" dirty="0">
                <a:ln>
                  <a:noFill/>
                </a:ln>
                <a:solidFill>
                  <a:prstClr val="black"/>
                </a:solidFill>
                <a:effectLst/>
                <a:uLnTx/>
                <a:uFillTx/>
                <a:latin typeface="Microsoft JhengHei"/>
                <a:ea typeface="新細明體" panose="02020500000000000000" pitchFamily="18" charset="-120"/>
                <a:cs typeface="+mn-cs"/>
              </a:rPr>
              <a:t> </a:t>
            </a:r>
            <a:r>
              <a:rPr kumimoji="0" sz="1200" b="0" i="0" u="none" strike="noStrike" kern="1200" cap="none" spc="0" normalizeH="0" baseline="0" noProof="0" dirty="0">
                <a:ln>
                  <a:noFill/>
                </a:ln>
                <a:solidFill>
                  <a:prstClr val="black"/>
                </a:solidFill>
                <a:effectLst/>
                <a:uLnTx/>
                <a:uFillTx/>
                <a:latin typeface="Microsoft JhengHei"/>
                <a:ea typeface="+mn-ea"/>
                <a:cs typeface="+mn-cs"/>
              </a:rPr>
              <a:t>AMR（Class II）</a:t>
            </a:r>
          </a:p>
        </p:txBody>
      </p:sp>
      <p:sp>
        <p:nvSpPr>
          <p:cNvPr id="39" name="Rectangle 38"/>
          <p:cNvSpPr/>
          <p:nvPr/>
        </p:nvSpPr>
        <p:spPr>
          <a:xfrm>
            <a:off x="3163142" y="2691347"/>
            <a:ext cx="8964000" cy="4572"/>
          </a:xfrm>
          <a:prstGeom prst="rect">
            <a:avLst/>
          </a:prstGeom>
          <a:solidFill>
            <a:srgbClr val="FCFCFC"/>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ounded Rectangle 39"/>
          <p:cNvSpPr/>
          <p:nvPr/>
        </p:nvSpPr>
        <p:spPr>
          <a:xfrm>
            <a:off x="5228886" y="2337587"/>
            <a:ext cx="5400000" cy="216000"/>
          </a:xfrm>
          <a:prstGeom prst="roundRect">
            <a:avLst/>
          </a:prstGeom>
          <a:solidFill>
            <a:srgbClr val="4E73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Rectangle 42"/>
          <p:cNvSpPr/>
          <p:nvPr/>
        </p:nvSpPr>
        <p:spPr>
          <a:xfrm>
            <a:off x="3176792" y="3084539"/>
            <a:ext cx="8964000" cy="4572"/>
          </a:xfrm>
          <a:prstGeom prst="rect">
            <a:avLst/>
          </a:prstGeom>
          <a:solidFill>
            <a:srgbClr val="FCFCFC"/>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TextBox 45"/>
          <p:cNvSpPr txBox="1"/>
          <p:nvPr/>
        </p:nvSpPr>
        <p:spPr>
          <a:xfrm>
            <a:off x="24152" y="3150015"/>
            <a:ext cx="38394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Microsoft JhengHei"/>
                <a:ea typeface="+mn-ea"/>
                <a:cs typeface="+mn-cs"/>
              </a:rPr>
              <a:t>US FDA｜Multiplex（手動→自動平台）</a:t>
            </a:r>
            <a:endParaRPr kumimoji="0" lang="en-US" sz="1200" b="0" i="0" u="none" strike="noStrike" kern="1200" cap="none" spc="0" normalizeH="0" baseline="0" noProof="0" dirty="0">
              <a:ln>
                <a:noFill/>
              </a:ln>
              <a:solidFill>
                <a:prstClr val="black"/>
              </a:solidFill>
              <a:effectLst/>
              <a:uLnTx/>
              <a:uFillTx/>
              <a:latin typeface="Microsoft JhengHei"/>
              <a:ea typeface="+mn-ea"/>
              <a:cs typeface="+mn-cs"/>
            </a:endParaRPr>
          </a:p>
        </p:txBody>
      </p:sp>
      <p:sp>
        <p:nvSpPr>
          <p:cNvPr id="47" name="Rectangle 46"/>
          <p:cNvSpPr/>
          <p:nvPr/>
        </p:nvSpPr>
        <p:spPr>
          <a:xfrm>
            <a:off x="3149494" y="3532323"/>
            <a:ext cx="9000000" cy="0"/>
          </a:xfrm>
          <a:prstGeom prst="rect">
            <a:avLst/>
          </a:prstGeom>
          <a:solidFill>
            <a:srgbClr val="FCFCFC"/>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ounded Rectangle 47"/>
          <p:cNvSpPr/>
          <p:nvPr/>
        </p:nvSpPr>
        <p:spPr>
          <a:xfrm>
            <a:off x="5272062" y="3175543"/>
            <a:ext cx="6840000" cy="216000"/>
          </a:xfrm>
          <a:prstGeom prst="roundRect">
            <a:avLst/>
          </a:prstGeom>
          <a:solidFill>
            <a:srgbClr val="4E73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Diamond 49"/>
          <p:cNvSpPr/>
          <p:nvPr/>
        </p:nvSpPr>
        <p:spPr>
          <a:xfrm>
            <a:off x="3996284" y="1466051"/>
            <a:ext cx="164592" cy="164592"/>
          </a:xfrm>
          <a:prstGeom prst="diamond">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TextBox 50"/>
          <p:cNvSpPr txBox="1"/>
          <p:nvPr/>
        </p:nvSpPr>
        <p:spPr>
          <a:xfrm>
            <a:off x="3741126" y="1264883"/>
            <a:ext cx="646331" cy="230832"/>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srgbClr val="505050"/>
                </a:solidFill>
                <a:effectLst/>
                <a:uLnTx/>
                <a:uFillTx/>
                <a:latin typeface="Microsoft JhengHei"/>
                <a:ea typeface="+mn-ea"/>
                <a:cs typeface="+mn-cs"/>
              </a:rPr>
              <a:t>文件移轉</a:t>
            </a:r>
          </a:p>
        </p:txBody>
      </p:sp>
      <p:sp>
        <p:nvSpPr>
          <p:cNvPr id="52" name="Diamond 51"/>
          <p:cNvSpPr/>
          <p:nvPr/>
        </p:nvSpPr>
        <p:spPr>
          <a:xfrm>
            <a:off x="4689704" y="1466051"/>
            <a:ext cx="164592" cy="164592"/>
          </a:xfrm>
          <a:prstGeom prst="diamond">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p:cNvSpPr txBox="1"/>
          <p:nvPr/>
        </p:nvSpPr>
        <p:spPr>
          <a:xfrm>
            <a:off x="4219389" y="1265019"/>
            <a:ext cx="117994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a:ln>
                  <a:noFill/>
                </a:ln>
                <a:solidFill>
                  <a:srgbClr val="505050"/>
                </a:solidFill>
                <a:effectLst/>
                <a:uLnTx/>
                <a:uFillTx/>
                <a:latin typeface="Microsoft JhengHei"/>
                <a:ea typeface="新細明體" panose="02020500000000000000" pitchFamily="18" charset="-120"/>
                <a:cs typeface="+mn-cs"/>
              </a:rPr>
              <a:t>臨床前試驗</a:t>
            </a:r>
            <a:r>
              <a:rPr kumimoji="0" lang="en-US" sz="900" b="1" i="0" u="none" strike="noStrike" kern="1200" cap="none" spc="0" normalizeH="0" baseline="0" noProof="0" dirty="0">
                <a:ln>
                  <a:noFill/>
                </a:ln>
                <a:solidFill>
                  <a:srgbClr val="505050"/>
                </a:solidFill>
                <a:effectLst/>
                <a:uLnTx/>
                <a:uFillTx/>
                <a:latin typeface="Microsoft JhengHei"/>
                <a:ea typeface="+mn-ea"/>
                <a:cs typeface="+mn-cs"/>
              </a:rPr>
              <a:t>＆QMS</a:t>
            </a:r>
            <a:endParaRPr kumimoji="0" sz="900" b="1" i="0" u="none" strike="noStrike" kern="1200" cap="none" spc="0" normalizeH="0" baseline="0" noProof="0" dirty="0">
              <a:ln>
                <a:noFill/>
              </a:ln>
              <a:solidFill>
                <a:srgbClr val="505050"/>
              </a:solidFill>
              <a:effectLst/>
              <a:uLnTx/>
              <a:uFillTx/>
              <a:latin typeface="Microsoft JhengHei"/>
              <a:ea typeface="+mn-ea"/>
              <a:cs typeface="+mn-cs"/>
            </a:endParaRPr>
          </a:p>
        </p:txBody>
      </p:sp>
      <p:sp>
        <p:nvSpPr>
          <p:cNvPr id="54" name="Diamond 53"/>
          <p:cNvSpPr/>
          <p:nvPr/>
        </p:nvSpPr>
        <p:spPr>
          <a:xfrm>
            <a:off x="5368839" y="1452403"/>
            <a:ext cx="164592" cy="164592"/>
          </a:xfrm>
          <a:prstGeom prst="diamond">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TextBox 54"/>
          <p:cNvSpPr txBox="1"/>
          <p:nvPr/>
        </p:nvSpPr>
        <p:spPr>
          <a:xfrm>
            <a:off x="5873436" y="1512777"/>
            <a:ext cx="530915" cy="369332"/>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srgbClr val="505050"/>
                </a:solidFill>
                <a:effectLst/>
                <a:uLnTx/>
                <a:uFillTx/>
                <a:latin typeface="Microsoft JhengHei"/>
                <a:ea typeface="+mn-ea"/>
                <a:cs typeface="+mn-cs"/>
              </a:rPr>
              <a:t>Class I
取證</a:t>
            </a:r>
          </a:p>
        </p:txBody>
      </p:sp>
      <p:sp>
        <p:nvSpPr>
          <p:cNvPr id="56" name="Diamond 55"/>
          <p:cNvSpPr/>
          <p:nvPr/>
        </p:nvSpPr>
        <p:spPr>
          <a:xfrm>
            <a:off x="5839756" y="1466051"/>
            <a:ext cx="164592" cy="164592"/>
          </a:xfrm>
          <a:prstGeom prst="diamond">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Diamond 57"/>
          <p:cNvSpPr/>
          <p:nvPr/>
        </p:nvSpPr>
        <p:spPr>
          <a:xfrm>
            <a:off x="7214356" y="1561587"/>
            <a:ext cx="164592" cy="164592"/>
          </a:xfrm>
          <a:prstGeom prst="diamond">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p:cNvSpPr txBox="1"/>
          <p:nvPr/>
        </p:nvSpPr>
        <p:spPr>
          <a:xfrm>
            <a:off x="7013561" y="1689603"/>
            <a:ext cx="566181" cy="369332"/>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srgbClr val="505050"/>
                </a:solidFill>
                <a:effectLst/>
                <a:uLnTx/>
                <a:uFillTx/>
                <a:latin typeface="Microsoft JhengHei"/>
                <a:ea typeface="+mn-ea"/>
                <a:cs typeface="+mn-cs"/>
              </a:rPr>
              <a:t>Class II
送審</a:t>
            </a:r>
          </a:p>
        </p:txBody>
      </p:sp>
      <p:sp>
        <p:nvSpPr>
          <p:cNvPr id="60" name="Diamond 59"/>
          <p:cNvSpPr/>
          <p:nvPr/>
        </p:nvSpPr>
        <p:spPr>
          <a:xfrm>
            <a:off x="7907776" y="1561587"/>
            <a:ext cx="164592" cy="164592"/>
          </a:xfrm>
          <a:prstGeom prst="diamond">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TextBox 60"/>
          <p:cNvSpPr txBox="1"/>
          <p:nvPr/>
        </p:nvSpPr>
        <p:spPr>
          <a:xfrm>
            <a:off x="7779918" y="1689603"/>
            <a:ext cx="420308" cy="369332"/>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srgbClr val="505050"/>
                </a:solidFill>
                <a:effectLst/>
                <a:uLnTx/>
                <a:uFillTx/>
                <a:latin typeface="Microsoft JhengHei"/>
                <a:ea typeface="+mn-ea"/>
                <a:cs typeface="+mn-cs"/>
              </a:rPr>
              <a:t>FDA
送件</a:t>
            </a:r>
          </a:p>
        </p:txBody>
      </p:sp>
      <p:sp>
        <p:nvSpPr>
          <p:cNvPr id="3" name="Rectangle 4">
            <a:extLst>
              <a:ext uri="{FF2B5EF4-FFF2-40B4-BE49-F238E27FC236}">
                <a16:creationId xmlns:a16="http://schemas.microsoft.com/office/drawing/2014/main" id="{FDA8835C-990C-5B4E-ED25-8A3D97C280C1}"/>
              </a:ext>
            </a:extLst>
          </p:cNvPr>
          <p:cNvSpPr/>
          <p:nvPr/>
        </p:nvSpPr>
        <p:spPr>
          <a:xfrm>
            <a:off x="3152114" y="1065626"/>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TextBox 5">
            <a:extLst>
              <a:ext uri="{FF2B5EF4-FFF2-40B4-BE49-F238E27FC236}">
                <a16:creationId xmlns:a16="http://schemas.microsoft.com/office/drawing/2014/main" id="{530052BF-BFBA-1A1C-B522-17240934A62D}"/>
              </a:ext>
            </a:extLst>
          </p:cNvPr>
          <p:cNvSpPr txBox="1"/>
          <p:nvPr/>
        </p:nvSpPr>
        <p:spPr>
          <a:xfrm>
            <a:off x="3148385" y="1065626"/>
            <a:ext cx="673582"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Microsoft JhengHei"/>
                <a:ea typeface="+mn-ea"/>
                <a:cs typeface="+mn-cs"/>
              </a:rPr>
              <a:t>202</a:t>
            </a:r>
            <a:r>
              <a:rPr kumimoji="0" lang="en-US" sz="1000" b="1" i="0" u="none" strike="noStrike" kern="1200" cap="none" spc="0" normalizeH="0" baseline="0" noProof="0" dirty="0">
                <a:ln>
                  <a:noFill/>
                </a:ln>
                <a:solidFill>
                  <a:prstClr val="black"/>
                </a:solidFill>
                <a:effectLst/>
                <a:uLnTx/>
                <a:uFillTx/>
                <a:latin typeface="Microsoft JhengHei"/>
                <a:ea typeface="+mn-ea"/>
                <a:cs typeface="+mn-cs"/>
              </a:rPr>
              <a:t>5</a:t>
            </a:r>
            <a:r>
              <a:rPr kumimoji="0" sz="1000" b="1" i="0" u="none" strike="noStrike" kern="1200" cap="none" spc="0" normalizeH="0" baseline="0" noProof="0" dirty="0">
                <a:ln>
                  <a:noFill/>
                </a:ln>
                <a:solidFill>
                  <a:prstClr val="black"/>
                </a:solidFill>
                <a:effectLst/>
                <a:uLnTx/>
                <a:uFillTx/>
                <a:latin typeface="Microsoft JhengHei"/>
                <a:ea typeface="+mn-ea"/>
                <a:cs typeface="+mn-cs"/>
              </a:rPr>
              <a:t>Q</a:t>
            </a:r>
            <a:r>
              <a:rPr kumimoji="0" lang="en-US" sz="1000" b="1" i="0" u="none" strike="noStrike" kern="1200" cap="none" spc="0" normalizeH="0" baseline="0" noProof="0" dirty="0">
                <a:ln>
                  <a:noFill/>
                </a:ln>
                <a:solidFill>
                  <a:prstClr val="black"/>
                </a:solidFill>
                <a:effectLst/>
                <a:uLnTx/>
                <a:uFillTx/>
                <a:latin typeface="Microsoft JhengHei"/>
                <a:ea typeface="+mn-ea"/>
                <a:cs typeface="+mn-cs"/>
              </a:rPr>
              <a:t>4</a:t>
            </a:r>
            <a:endParaRPr kumimoji="0" sz="1000" b="1" i="0" u="none" strike="noStrike" kern="1200" cap="none" spc="0" normalizeH="0" baseline="0" noProof="0" dirty="0">
              <a:ln>
                <a:noFill/>
              </a:ln>
              <a:solidFill>
                <a:prstClr val="black"/>
              </a:solidFill>
              <a:effectLst/>
              <a:uLnTx/>
              <a:uFillTx/>
              <a:latin typeface="Microsoft JhengHei"/>
              <a:ea typeface="+mn-ea"/>
              <a:cs typeface="+mn-cs"/>
            </a:endParaRPr>
          </a:p>
        </p:txBody>
      </p:sp>
      <p:sp>
        <p:nvSpPr>
          <p:cNvPr id="45" name="Rectangle 6">
            <a:extLst>
              <a:ext uri="{FF2B5EF4-FFF2-40B4-BE49-F238E27FC236}">
                <a16:creationId xmlns:a16="http://schemas.microsoft.com/office/drawing/2014/main" id="{B5A5D997-17B9-B345-81E2-730FF91D1899}"/>
              </a:ext>
            </a:extLst>
          </p:cNvPr>
          <p:cNvSpPr/>
          <p:nvPr/>
        </p:nvSpPr>
        <p:spPr>
          <a:xfrm>
            <a:off x="3831886" y="1065626"/>
            <a:ext cx="914" cy="2468880"/>
          </a:xfrm>
          <a:prstGeom prst="rect">
            <a:avLst/>
          </a:prstGeom>
          <a:solidFill>
            <a:srgbClr val="F6F6F6"/>
          </a:solidFill>
          <a:ln w="6350">
            <a:solidFill>
              <a:srgbClr val="DADADA"/>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43"/>
          <p:cNvSpPr/>
          <p:nvPr/>
        </p:nvSpPr>
        <p:spPr>
          <a:xfrm>
            <a:off x="3199186" y="2773643"/>
            <a:ext cx="828000" cy="216000"/>
          </a:xfrm>
          <a:prstGeom prst="roundRect">
            <a:avLst/>
          </a:prstGeom>
          <a:solidFill>
            <a:srgbClr val="4E73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TextBox 54">
            <a:extLst>
              <a:ext uri="{FF2B5EF4-FFF2-40B4-BE49-F238E27FC236}">
                <a16:creationId xmlns:a16="http://schemas.microsoft.com/office/drawing/2014/main" id="{D6EC1374-E982-BDC3-8BEC-87712C9BAE52}"/>
              </a:ext>
            </a:extLst>
          </p:cNvPr>
          <p:cNvSpPr txBox="1"/>
          <p:nvPr/>
        </p:nvSpPr>
        <p:spPr>
          <a:xfrm>
            <a:off x="3780715" y="2591029"/>
            <a:ext cx="1534394" cy="230832"/>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Microsoft JhengHei"/>
                <a:ea typeface="+mn-ea"/>
                <a:cs typeface="+mn-cs"/>
              </a:rPr>
              <a:t>Chip </a:t>
            </a:r>
            <a:r>
              <a:rPr kumimoji="0" lang="zh-TW" altLang="en-US" sz="900" b="1" i="0" u="none" strike="noStrike" kern="1200" cap="none" spc="0" normalizeH="0" baseline="0" noProof="0">
                <a:ln>
                  <a:noFill/>
                </a:ln>
                <a:solidFill>
                  <a:srgbClr val="505050"/>
                </a:solidFill>
                <a:effectLst/>
                <a:uLnTx/>
                <a:uFillTx/>
                <a:latin typeface="Microsoft JhengHei"/>
                <a:ea typeface="新細明體" panose="02020500000000000000" pitchFamily="18" charset="-120"/>
                <a:cs typeface="+mn-cs"/>
              </a:rPr>
              <a:t>一類</a:t>
            </a:r>
            <a:r>
              <a:rPr kumimoji="0" lang="en-US" sz="900" b="1" i="0" u="none" strike="noStrike" kern="1200" cap="none" spc="0" normalizeH="0" baseline="0" noProof="0" dirty="0">
                <a:ln>
                  <a:noFill/>
                </a:ln>
                <a:solidFill>
                  <a:srgbClr val="505050"/>
                </a:solidFill>
                <a:effectLst/>
                <a:uLnTx/>
                <a:uFillTx/>
                <a:latin typeface="Microsoft JhengHei"/>
                <a:ea typeface="+mn-ea"/>
                <a:cs typeface="+mn-cs"/>
              </a:rPr>
              <a:t>已經完成Listing</a:t>
            </a:r>
            <a:endParaRPr kumimoji="0" sz="900" b="1" i="0" u="none" strike="noStrike" kern="1200" cap="none" spc="0" normalizeH="0" baseline="0" noProof="0" dirty="0">
              <a:ln>
                <a:noFill/>
              </a:ln>
              <a:solidFill>
                <a:srgbClr val="505050"/>
              </a:solidFill>
              <a:effectLst/>
              <a:uLnTx/>
              <a:uFillTx/>
              <a:latin typeface="Microsoft JhengHei"/>
              <a:ea typeface="+mn-ea"/>
              <a:cs typeface="+mn-cs"/>
            </a:endParaRPr>
          </a:p>
        </p:txBody>
      </p:sp>
      <p:sp>
        <p:nvSpPr>
          <p:cNvPr id="42" name="TextBox 41"/>
          <p:cNvSpPr txBox="1"/>
          <p:nvPr/>
        </p:nvSpPr>
        <p:spPr>
          <a:xfrm>
            <a:off x="24151" y="2741438"/>
            <a:ext cx="38394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Microsoft JhengHei"/>
                <a:ea typeface="+mn-ea"/>
                <a:cs typeface="+mn-cs"/>
              </a:rPr>
              <a:t>US FDA｜Single Chip（</a:t>
            </a:r>
            <a:r>
              <a:rPr kumimoji="0" lang="zh-TW" altLang="en-US" sz="1200" b="0" i="0" u="none" strike="noStrike" kern="1200" cap="none" spc="0" normalizeH="0" baseline="0" noProof="0" dirty="0">
                <a:ln>
                  <a:noFill/>
                </a:ln>
                <a:solidFill>
                  <a:prstClr val="black"/>
                </a:solidFill>
                <a:effectLst/>
                <a:uLnTx/>
                <a:uFillTx/>
                <a:latin typeface="Microsoft JhengHei"/>
                <a:ea typeface="新細明體" panose="02020500000000000000" pitchFamily="18" charset="-120"/>
                <a:cs typeface="+mn-cs"/>
              </a:rPr>
              <a:t>手動→</a:t>
            </a:r>
            <a:r>
              <a:rPr kumimoji="0" sz="1200" b="0" i="0" u="none" strike="noStrike" kern="1200" cap="none" spc="0" normalizeH="0" baseline="0" noProof="0" dirty="0">
                <a:ln>
                  <a:noFill/>
                </a:ln>
                <a:solidFill>
                  <a:prstClr val="black"/>
                </a:solidFill>
                <a:effectLst/>
                <a:uLnTx/>
                <a:uFillTx/>
                <a:latin typeface="Microsoft JhengHei"/>
                <a:ea typeface="+mn-ea"/>
                <a:cs typeface="+mn-cs"/>
              </a:rPr>
              <a:t>自動平台）</a:t>
            </a:r>
          </a:p>
        </p:txBody>
      </p:sp>
      <p:sp>
        <p:nvSpPr>
          <p:cNvPr id="63" name="Diamond 49">
            <a:extLst>
              <a:ext uri="{FF2B5EF4-FFF2-40B4-BE49-F238E27FC236}">
                <a16:creationId xmlns:a16="http://schemas.microsoft.com/office/drawing/2014/main" id="{87AE5D4D-CAD0-AF25-54EE-E3CE52912F1E}"/>
              </a:ext>
            </a:extLst>
          </p:cNvPr>
          <p:cNvSpPr/>
          <p:nvPr/>
        </p:nvSpPr>
        <p:spPr>
          <a:xfrm>
            <a:off x="3702788" y="2627107"/>
            <a:ext cx="164592" cy="164592"/>
          </a:xfrm>
          <a:prstGeom prst="diamond">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ounded Rectangle 39">
            <a:extLst>
              <a:ext uri="{FF2B5EF4-FFF2-40B4-BE49-F238E27FC236}">
                <a16:creationId xmlns:a16="http://schemas.microsoft.com/office/drawing/2014/main" id="{15FEC53D-93F6-27AE-BEE5-AB10EC59AEC9}"/>
              </a:ext>
            </a:extLst>
          </p:cNvPr>
          <p:cNvSpPr/>
          <p:nvPr/>
        </p:nvSpPr>
        <p:spPr>
          <a:xfrm>
            <a:off x="5438438" y="2504275"/>
            <a:ext cx="6660000" cy="180000"/>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SP7 + AMR</a:t>
            </a: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ounded Rectangle 39">
            <a:extLst>
              <a:ext uri="{FF2B5EF4-FFF2-40B4-BE49-F238E27FC236}">
                <a16:creationId xmlns:a16="http://schemas.microsoft.com/office/drawing/2014/main" id="{BC30F702-9271-5708-132D-DA2251D11C73}"/>
              </a:ext>
            </a:extLst>
          </p:cNvPr>
          <p:cNvSpPr/>
          <p:nvPr/>
        </p:nvSpPr>
        <p:spPr>
          <a:xfrm>
            <a:off x="3903935" y="2844457"/>
            <a:ext cx="6984000" cy="180000"/>
          </a:xfrm>
          <a:prstGeom prst="roundRect">
            <a:avLst/>
          </a:prstGeom>
          <a:ln>
            <a:solidFill>
              <a:schemeClr val="accent6"/>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Single chip + </a:t>
            </a:r>
            <a:r>
              <a:rPr kumimoji="0" lang="en"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Microfluidic</a:t>
            </a: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52">
            <a:extLst>
              <a:ext uri="{FF2B5EF4-FFF2-40B4-BE49-F238E27FC236}">
                <a16:creationId xmlns:a16="http://schemas.microsoft.com/office/drawing/2014/main" id="{A387898A-8533-6E45-5CBE-598A0F7B81FB}"/>
              </a:ext>
            </a:extLst>
          </p:cNvPr>
          <p:cNvSpPr txBox="1"/>
          <p:nvPr/>
        </p:nvSpPr>
        <p:spPr>
          <a:xfrm>
            <a:off x="5243128" y="1260515"/>
            <a:ext cx="682066" cy="2352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a:ln>
                  <a:noFill/>
                </a:ln>
                <a:solidFill>
                  <a:srgbClr val="505050"/>
                </a:solidFill>
                <a:effectLst/>
                <a:uLnTx/>
                <a:uFillTx/>
                <a:latin typeface="Microsoft JhengHei"/>
                <a:ea typeface="新細明體" panose="02020500000000000000" pitchFamily="18" charset="-120"/>
                <a:cs typeface="+mn-cs"/>
              </a:rPr>
              <a:t>備案</a:t>
            </a:r>
            <a:endParaRPr kumimoji="0" sz="900" b="1" i="0" u="none" strike="noStrike" kern="1200" cap="none" spc="0" normalizeH="0" baseline="0" noProof="0" dirty="0">
              <a:ln>
                <a:noFill/>
              </a:ln>
              <a:solidFill>
                <a:srgbClr val="505050"/>
              </a:solidFill>
              <a:effectLst/>
              <a:uLnTx/>
              <a:uFillTx/>
              <a:latin typeface="Microsoft JhengHei"/>
              <a:ea typeface="+mn-ea"/>
              <a:cs typeface="+mn-cs"/>
            </a:endParaRPr>
          </a:p>
        </p:txBody>
      </p:sp>
      <p:graphicFrame>
        <p:nvGraphicFramePr>
          <p:cNvPr id="49" name="表格 48">
            <a:extLst>
              <a:ext uri="{FF2B5EF4-FFF2-40B4-BE49-F238E27FC236}">
                <a16:creationId xmlns:a16="http://schemas.microsoft.com/office/drawing/2014/main" id="{63E54660-AF34-0F36-6A8B-F30E31D5AE9A}"/>
              </a:ext>
            </a:extLst>
          </p:cNvPr>
          <p:cNvGraphicFramePr>
            <a:graphicFrameLocks noGrp="1"/>
          </p:cNvGraphicFramePr>
          <p:nvPr>
            <p:extLst>
              <p:ext uri="{D42A27DB-BD31-4B8C-83A1-F6EECF244321}">
                <p14:modId xmlns:p14="http://schemas.microsoft.com/office/powerpoint/2010/main" val="3076107975"/>
              </p:ext>
            </p:extLst>
          </p:nvPr>
        </p:nvGraphicFramePr>
        <p:xfrm>
          <a:off x="51481" y="3627491"/>
          <a:ext cx="12089309" cy="2886987"/>
        </p:xfrm>
        <a:graphic>
          <a:graphicData uri="http://schemas.openxmlformats.org/drawingml/2006/table">
            <a:tbl>
              <a:tblPr/>
              <a:tblGrid>
                <a:gridCol w="713926">
                  <a:extLst>
                    <a:ext uri="{9D8B030D-6E8A-4147-A177-3AD203B41FA5}">
                      <a16:colId xmlns:a16="http://schemas.microsoft.com/office/drawing/2014/main" val="2084727046"/>
                    </a:ext>
                  </a:extLst>
                </a:gridCol>
                <a:gridCol w="591341">
                  <a:extLst>
                    <a:ext uri="{9D8B030D-6E8A-4147-A177-3AD203B41FA5}">
                      <a16:colId xmlns:a16="http://schemas.microsoft.com/office/drawing/2014/main" val="2221005738"/>
                    </a:ext>
                  </a:extLst>
                </a:gridCol>
                <a:gridCol w="1271382">
                  <a:extLst>
                    <a:ext uri="{9D8B030D-6E8A-4147-A177-3AD203B41FA5}">
                      <a16:colId xmlns:a16="http://schemas.microsoft.com/office/drawing/2014/main" val="3108420723"/>
                    </a:ext>
                  </a:extLst>
                </a:gridCol>
                <a:gridCol w="1522702">
                  <a:extLst>
                    <a:ext uri="{9D8B030D-6E8A-4147-A177-3AD203B41FA5}">
                      <a16:colId xmlns:a16="http://schemas.microsoft.com/office/drawing/2014/main" val="353672032"/>
                    </a:ext>
                  </a:extLst>
                </a:gridCol>
                <a:gridCol w="1774022">
                  <a:extLst>
                    <a:ext uri="{9D8B030D-6E8A-4147-A177-3AD203B41FA5}">
                      <a16:colId xmlns:a16="http://schemas.microsoft.com/office/drawing/2014/main" val="2918832745"/>
                    </a:ext>
                  </a:extLst>
                </a:gridCol>
                <a:gridCol w="4642025">
                  <a:extLst>
                    <a:ext uri="{9D8B030D-6E8A-4147-A177-3AD203B41FA5}">
                      <a16:colId xmlns:a16="http://schemas.microsoft.com/office/drawing/2014/main" val="3593988911"/>
                    </a:ext>
                  </a:extLst>
                </a:gridCol>
                <a:gridCol w="458289">
                  <a:extLst>
                    <a:ext uri="{9D8B030D-6E8A-4147-A177-3AD203B41FA5}">
                      <a16:colId xmlns:a16="http://schemas.microsoft.com/office/drawing/2014/main" val="2938117770"/>
                    </a:ext>
                  </a:extLst>
                </a:gridCol>
                <a:gridCol w="1115622">
                  <a:extLst>
                    <a:ext uri="{9D8B030D-6E8A-4147-A177-3AD203B41FA5}">
                      <a16:colId xmlns:a16="http://schemas.microsoft.com/office/drawing/2014/main" val="4123455152"/>
                    </a:ext>
                  </a:extLst>
                </a:gridCol>
              </a:tblGrid>
              <a:tr h="292476">
                <a:tc>
                  <a:txBody>
                    <a:bodyPr/>
                    <a:lstStyle/>
                    <a:p>
                      <a:pPr algn="ctr">
                        <a:buNone/>
                      </a:pPr>
                      <a:r>
                        <a:rPr lang="zh-TW" altLang="en-US" sz="1200" b="1">
                          <a:solidFill>
                            <a:schemeClr val="bg1"/>
                          </a:solidFill>
                          <a:effectLst/>
                          <a:latin typeface="Aptos" panose="020B0004020202020204" pitchFamily="34" charset="0"/>
                          <a:ea typeface="Microsoft JhengHei" panose="020B0604030504040204" pitchFamily="34" charset="-120"/>
                        </a:rPr>
                        <a:t>分類分級</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2"/>
                    </a:solidFill>
                  </a:tcPr>
                </a:tc>
                <a:tc>
                  <a:txBody>
                    <a:bodyPr/>
                    <a:lstStyle/>
                    <a:p>
                      <a:pPr algn="ctr">
                        <a:buNone/>
                      </a:pPr>
                      <a:r>
                        <a:rPr lang="zh-TW" altLang="en-US" sz="1200" b="1">
                          <a:solidFill>
                            <a:schemeClr val="bg1"/>
                          </a:solidFill>
                          <a:effectLst/>
                          <a:latin typeface="Aptos" panose="020B0004020202020204" pitchFamily="34" charset="0"/>
                          <a:ea typeface="Microsoft JhengHei" panose="020B0604030504040204" pitchFamily="34" charset="-120"/>
                        </a:rPr>
                        <a:t>代碼</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2"/>
                    </a:solidFill>
                  </a:tcPr>
                </a:tc>
                <a:tc>
                  <a:txBody>
                    <a:bodyPr/>
                    <a:lstStyle/>
                    <a:p>
                      <a:pPr algn="ctr">
                        <a:buNone/>
                      </a:pPr>
                      <a:r>
                        <a:rPr lang="zh-TW" altLang="en-US" sz="1200" b="1">
                          <a:solidFill>
                            <a:schemeClr val="bg1"/>
                          </a:solidFill>
                          <a:effectLst/>
                          <a:latin typeface="Aptos" panose="020B0004020202020204" pitchFamily="34" charset="0"/>
                          <a:ea typeface="Microsoft JhengHei" panose="020B0604030504040204" pitchFamily="34" charset="-120"/>
                        </a:rPr>
                        <a:t>公司產品</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2"/>
                    </a:solidFill>
                  </a:tcPr>
                </a:tc>
                <a:tc>
                  <a:txBody>
                    <a:bodyPr/>
                    <a:lstStyle/>
                    <a:p>
                      <a:pPr algn="ctr">
                        <a:buNone/>
                      </a:pPr>
                      <a:r>
                        <a:rPr lang="zh-TW" altLang="en-US" sz="1200" b="1">
                          <a:solidFill>
                            <a:schemeClr val="bg1"/>
                          </a:solidFill>
                          <a:effectLst/>
                          <a:latin typeface="Aptos" panose="020B0004020202020204" pitchFamily="34" charset="0"/>
                          <a:ea typeface="Microsoft JhengHei" panose="020B0604030504040204" pitchFamily="34" charset="-120"/>
                        </a:rPr>
                        <a:t>中文品名</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2"/>
                    </a:solidFill>
                  </a:tcPr>
                </a:tc>
                <a:tc>
                  <a:txBody>
                    <a:bodyPr/>
                    <a:lstStyle/>
                    <a:p>
                      <a:pPr algn="ctr">
                        <a:buNone/>
                      </a:pPr>
                      <a:r>
                        <a:rPr lang="zh-TW" altLang="en-US" sz="1200" b="1">
                          <a:solidFill>
                            <a:schemeClr val="bg1"/>
                          </a:solidFill>
                          <a:effectLst/>
                          <a:latin typeface="Aptos" panose="020B0004020202020204" pitchFamily="34" charset="0"/>
                          <a:ea typeface="Microsoft JhengHei" panose="020B0604030504040204" pitchFamily="34" charset="-120"/>
                        </a:rPr>
                        <a:t>英文品名</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2"/>
                    </a:solidFill>
                  </a:tcPr>
                </a:tc>
                <a:tc>
                  <a:txBody>
                    <a:bodyPr/>
                    <a:lstStyle/>
                    <a:p>
                      <a:pPr algn="ctr">
                        <a:buNone/>
                      </a:pPr>
                      <a:r>
                        <a:rPr lang="zh-TW" altLang="en-US" sz="1200" b="1">
                          <a:solidFill>
                            <a:schemeClr val="bg1"/>
                          </a:solidFill>
                          <a:effectLst/>
                          <a:latin typeface="Aptos" panose="020B0004020202020204" pitchFamily="34" charset="0"/>
                          <a:ea typeface="Microsoft JhengHei" panose="020B0604030504040204" pitchFamily="34" charset="-120"/>
                        </a:rPr>
                        <a:t>鑑別</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2"/>
                    </a:solidFill>
                  </a:tcPr>
                </a:tc>
                <a:tc>
                  <a:txBody>
                    <a:bodyPr/>
                    <a:lstStyle/>
                    <a:p>
                      <a:pPr algn="ctr">
                        <a:buNone/>
                      </a:pPr>
                      <a:r>
                        <a:rPr lang="zh-TW" altLang="en-US" sz="1200" b="1">
                          <a:solidFill>
                            <a:schemeClr val="bg1"/>
                          </a:solidFill>
                          <a:effectLst/>
                          <a:latin typeface="Aptos" panose="020B0004020202020204" pitchFamily="34" charset="0"/>
                          <a:ea typeface="Microsoft JhengHei" panose="020B0604030504040204" pitchFamily="34" charset="-120"/>
                        </a:rPr>
                        <a:t>等級</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2"/>
                    </a:solidFill>
                  </a:tcPr>
                </a:tc>
                <a:tc>
                  <a:txBody>
                    <a:bodyPr/>
                    <a:lstStyle/>
                    <a:p>
                      <a:pPr algn="ctr">
                        <a:buNone/>
                      </a:pPr>
                      <a:r>
                        <a:rPr lang="zh-TW" altLang="en-US" sz="1200" b="1">
                          <a:solidFill>
                            <a:schemeClr val="bg1"/>
                          </a:solidFill>
                          <a:effectLst/>
                          <a:latin typeface="Aptos" panose="020B0004020202020204" pitchFamily="34" charset="0"/>
                          <a:ea typeface="Microsoft JhengHei" panose="020B0604030504040204" pitchFamily="34" charset="-120"/>
                        </a:rPr>
                        <a:t>特定的管理規定</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2"/>
                    </a:solidFill>
                  </a:tcPr>
                </a:tc>
                <a:extLst>
                  <a:ext uri="{0D108BD9-81ED-4DB2-BD59-A6C34878D82A}">
                    <a16:rowId xmlns:a16="http://schemas.microsoft.com/office/drawing/2014/main" val="2162881200"/>
                  </a:ext>
                </a:extLst>
              </a:tr>
              <a:tr h="304680">
                <a:tc rowSpan="2">
                  <a:txBody>
                    <a:bodyPr/>
                    <a:lstStyle/>
                    <a:p>
                      <a:pPr algn="ctr" fontAlgn="base">
                        <a:lnSpc>
                          <a:spcPts val="1425"/>
                        </a:lnSpc>
                        <a:buNone/>
                      </a:pPr>
                      <a:r>
                        <a:rPr lang="en" altLang="zh-TW" sz="1000" b="1" dirty="0">
                          <a:latin typeface="Aptos" panose="020B0004020202020204" pitchFamily="34" charset="0"/>
                          <a:ea typeface="Microsoft JhengHei" panose="020B0604030504040204" pitchFamily="34" charset="-120"/>
                        </a:rPr>
                        <a:t>Class I</a:t>
                      </a:r>
                      <a:endParaRPr lang="en-US" sz="1000" b="1" i="0" dirty="0">
                        <a:solidFill>
                          <a:srgbClr val="000000"/>
                        </a:solidFill>
                        <a:effectLst/>
                        <a:latin typeface="Aptos" panose="020B0004020202020204" pitchFamily="34" charset="0"/>
                        <a:ea typeface="Microsoft JhengHei" panose="020B0604030504040204" pitchFamily="34" charset="-120"/>
                        <a:cs typeface="Arial"/>
                      </a:endParaRP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1">
                        <a:lumMod val="20000"/>
                        <a:lumOff val="80000"/>
                      </a:schemeClr>
                    </a:solidFill>
                  </a:tcPr>
                </a:tc>
                <a:tc>
                  <a:txBody>
                    <a:bodyPr/>
                    <a:lstStyle/>
                    <a:p>
                      <a:pPr algn="ctr" fontAlgn="base">
                        <a:lnSpc>
                          <a:spcPts val="1425"/>
                        </a:lnSpc>
                        <a:buNone/>
                      </a:pPr>
                      <a:r>
                        <a:rPr lang="en-US" sz="1000" b="1" i="0" u="none" strike="noStrike" dirty="0">
                          <a:solidFill>
                            <a:srgbClr val="000000"/>
                          </a:solidFill>
                          <a:effectLst/>
                          <a:latin typeface="Aptos" panose="020B0004020202020204" pitchFamily="34" charset="0"/>
                          <a:ea typeface="Microsoft JhengHei" panose="020B0604030504040204" pitchFamily="34" charset="-120"/>
                          <a:cs typeface="Arial"/>
                        </a:rPr>
                        <a:t>C.2660 </a:t>
                      </a:r>
                      <a:r>
                        <a:rPr lang="en-US" sz="1000" b="1" i="0" dirty="0">
                          <a:solidFill>
                            <a:srgbClr val="000000"/>
                          </a:solidFill>
                          <a:effectLst/>
                          <a:latin typeface="Aptos" panose="020B0004020202020204" pitchFamily="34" charset="0"/>
                          <a:ea typeface="Microsoft JhengHei" panose="020B0604030504040204" pitchFamily="34" charset="-120"/>
                          <a:cs typeface="Arial"/>
                        </a:rPr>
                        <a:t>​</a:t>
                      </a: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3">
                        <a:lumMod val="20000"/>
                        <a:lumOff val="80000"/>
                      </a:schemeClr>
                    </a:solidFill>
                  </a:tcPr>
                </a:tc>
                <a:tc>
                  <a:txBody>
                    <a:bodyPr/>
                    <a:lstStyle/>
                    <a:p>
                      <a:pPr algn="ctr" fontAlgn="base">
                        <a:lnSpc>
                          <a:spcPts val="1425"/>
                        </a:lnSpc>
                        <a:buNone/>
                      </a:pPr>
                      <a:r>
                        <a:rPr lang="en-US" sz="1000" b="0" i="0" u="none" strike="noStrike" dirty="0">
                          <a:solidFill>
                            <a:srgbClr val="000000"/>
                          </a:solidFill>
                          <a:effectLst/>
                          <a:latin typeface="Aptos" panose="020B0004020202020204" pitchFamily="34" charset="0"/>
                          <a:ea typeface="Microsoft JhengHei" panose="020B0604030504040204" pitchFamily="34" charset="-120"/>
                          <a:cs typeface="Arial"/>
                        </a:rPr>
                        <a:t>Signal Chip &amp; Reader </a:t>
                      </a:r>
                      <a:r>
                        <a:rPr lang="en-US" sz="1000" b="0" i="0" dirty="0">
                          <a:solidFill>
                            <a:srgbClr val="000000"/>
                          </a:solidFill>
                          <a:effectLst/>
                          <a:latin typeface="Aptos" panose="020B0004020202020204" pitchFamily="34" charset="0"/>
                          <a:ea typeface="Microsoft JhengHei" panose="020B0604030504040204" pitchFamily="34" charset="-120"/>
                          <a:cs typeface="Arial"/>
                        </a:rPr>
                        <a:t>​</a:t>
                      </a:r>
                    </a:p>
                    <a:p>
                      <a:pPr algn="ctr" fontAlgn="base">
                        <a:lnSpc>
                          <a:spcPts val="1425"/>
                        </a:lnSpc>
                        <a:buNone/>
                      </a:pPr>
                      <a:r>
                        <a:rPr lang="en-US" sz="1000" b="0" i="0" u="none" strike="noStrike" dirty="0">
                          <a:solidFill>
                            <a:srgbClr val="000000"/>
                          </a:solidFill>
                          <a:effectLst/>
                          <a:latin typeface="Aptos" panose="020B0004020202020204" pitchFamily="34" charset="0"/>
                          <a:ea typeface="Microsoft JhengHei" panose="020B0604030504040204" pitchFamily="34" charset="-120"/>
                          <a:cs typeface="Arial"/>
                        </a:rPr>
                        <a:t>( </a:t>
                      </a:r>
                      <a:r>
                        <a:rPr lang="en-US" sz="1000" b="0" i="1" u="none" strike="noStrike" dirty="0">
                          <a:solidFill>
                            <a:srgbClr val="000000"/>
                          </a:solidFill>
                          <a:effectLst/>
                          <a:latin typeface="Aptos" panose="020B0004020202020204" pitchFamily="34" charset="0"/>
                          <a:ea typeface="Microsoft JhengHei" panose="020B0604030504040204" pitchFamily="34" charset="-120"/>
                          <a:cs typeface="Arial"/>
                        </a:rPr>
                        <a:t>E. coli </a:t>
                      </a:r>
                      <a:r>
                        <a:rPr lang="en-US" sz="1000" b="0" i="0" u="none" strike="noStrike" dirty="0">
                          <a:solidFill>
                            <a:srgbClr val="000000"/>
                          </a:solidFill>
                          <a:effectLst/>
                          <a:latin typeface="Aptos" panose="020B0004020202020204" pitchFamily="34" charset="0"/>
                          <a:ea typeface="Microsoft JhengHei" panose="020B0604030504040204" pitchFamily="34" charset="-120"/>
                          <a:cs typeface="Arial"/>
                        </a:rPr>
                        <a:t>)</a:t>
                      </a:r>
                      <a:r>
                        <a:rPr lang="en-US" altLang="zh-TW" sz="1000" b="0" i="0" dirty="0">
                          <a:solidFill>
                            <a:srgbClr val="000000"/>
                          </a:solidFill>
                          <a:effectLst/>
                          <a:latin typeface="Aptos" panose="020B0004020202020204" pitchFamily="34" charset="0"/>
                          <a:ea typeface="Microsoft JhengHei" panose="020B0604030504040204" pitchFamily="34" charset="-120"/>
                          <a:cs typeface="Arial"/>
                        </a:rPr>
                        <a:t>​</a:t>
                      </a: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algn="ctr" fontAlgn="base">
                        <a:lnSpc>
                          <a:spcPts val="1425"/>
                        </a:lnSpc>
                        <a:buNone/>
                      </a:pPr>
                      <a:r>
                        <a:rPr lang="zh-TW" altLang="en-US" sz="1000" b="0" i="0" u="none" strike="noStrike">
                          <a:solidFill>
                            <a:srgbClr val="000000"/>
                          </a:solidFill>
                          <a:effectLst/>
                          <a:latin typeface="Aptos" panose="020B0004020202020204" pitchFamily="34" charset="0"/>
                          <a:ea typeface="Microsoft JhengHei" panose="020B0604030504040204" pitchFamily="34" charset="-120"/>
                          <a:cs typeface="Arial" panose="020B0604020202020204" pitchFamily="34" charset="0"/>
                        </a:rPr>
                        <a:t>微生物鑑別及測定器材</a:t>
                      </a:r>
                      <a:r>
                        <a:rPr lang="zh-TW" altLang="en-US" sz="1000" b="0" i="0">
                          <a:solidFill>
                            <a:srgbClr val="000000"/>
                          </a:solidFill>
                          <a:effectLst/>
                          <a:latin typeface="Aptos" panose="020B0004020202020204" pitchFamily="34" charset="0"/>
                          <a:ea typeface="Microsoft JhengHei" panose="020B0604030504040204" pitchFamily="34" charset="-120"/>
                          <a:cs typeface="Arial" panose="020B0604020202020204" pitchFamily="34" charset="0"/>
                        </a:rPr>
                        <a:t>​</a:t>
                      </a: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algn="ctr" fontAlgn="base">
                        <a:lnSpc>
                          <a:spcPts val="1425"/>
                        </a:lnSpc>
                        <a:buNone/>
                      </a:pPr>
                      <a:r>
                        <a:rPr lang="en-US" sz="1000" b="0" i="0" u="none" strike="noStrike" dirty="0">
                          <a:solidFill>
                            <a:srgbClr val="000000"/>
                          </a:solidFill>
                          <a:effectLst/>
                          <a:latin typeface="Aptos" panose="020B0004020202020204" pitchFamily="34" charset="0"/>
                          <a:ea typeface="Microsoft JhengHei" panose="020B0604030504040204" pitchFamily="34" charset="-120"/>
                          <a:cs typeface="Arial"/>
                        </a:rPr>
                        <a:t>Microorganism differentiation and identification device</a:t>
                      </a:r>
                      <a:r>
                        <a:rPr lang="en-US" sz="1000" b="0" i="0" dirty="0">
                          <a:solidFill>
                            <a:srgbClr val="000000"/>
                          </a:solidFill>
                          <a:effectLst/>
                          <a:latin typeface="Aptos" panose="020B0004020202020204" pitchFamily="34" charset="0"/>
                          <a:ea typeface="Microsoft JhengHei" panose="020B0604030504040204" pitchFamily="34" charset="-120"/>
                          <a:cs typeface="Arial"/>
                        </a:rPr>
                        <a:t>​</a:t>
                      </a: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algn="l" fontAlgn="base">
                        <a:lnSpc>
                          <a:spcPts val="1425"/>
                        </a:lnSpc>
                        <a:buNone/>
                      </a:pPr>
                      <a:r>
                        <a:rPr lang="zh-TW" altLang="en-US" sz="800" b="0" i="0" u="none" strike="noStrike">
                          <a:solidFill>
                            <a:srgbClr val="000000"/>
                          </a:solidFill>
                          <a:effectLst/>
                          <a:latin typeface="Microsoft JhengHei" panose="020B0604030504040204" pitchFamily="34" charset="-120"/>
                          <a:ea typeface="Microsoft JhengHei" panose="020B0604030504040204" pitchFamily="34" charset="-120"/>
                          <a:cs typeface="Arial" panose="020B0604020202020204" pitchFamily="34" charset="0"/>
                        </a:rPr>
                        <a:t>微生物鑑別及測定器材是醫用器材，含一種或多種成份，如鑑別培養基、生化反應劑及有試劑浸潤的紙盤或紙條，通常含個別成份用以鑑別及測定特定的微生物。有助於疾病的診斷。</a:t>
                      </a:r>
                      <a:r>
                        <a:rPr lang="zh-TW" altLang="en-US" sz="800" b="0" i="0">
                          <a:solidFill>
                            <a:srgbClr val="000000"/>
                          </a:solidFill>
                          <a:effectLst/>
                          <a:latin typeface="Microsoft JhengHei" panose="020B0604030504040204" pitchFamily="34" charset="-120"/>
                          <a:ea typeface="Microsoft JhengHei" panose="020B0604030504040204" pitchFamily="34" charset="-120"/>
                          <a:cs typeface="Arial" panose="020B0604020202020204" pitchFamily="34" charset="0"/>
                        </a:rPr>
                        <a:t>​</a:t>
                      </a: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rowSpan="2">
                  <a:txBody>
                    <a:bodyPr/>
                    <a:lstStyle/>
                    <a:p>
                      <a:pPr algn="ctr" fontAlgn="base">
                        <a:lnSpc>
                          <a:spcPts val="1425"/>
                        </a:lnSpc>
                        <a:buNone/>
                      </a:pPr>
                      <a:r>
                        <a:rPr lang="en-US" sz="1000" b="0" i="0" u="none" strike="noStrike" dirty="0">
                          <a:solidFill>
                            <a:srgbClr val="000000"/>
                          </a:solidFill>
                          <a:effectLst/>
                          <a:latin typeface="Aptos" panose="020B0004020202020204" pitchFamily="34" charset="0"/>
                          <a:ea typeface="Microsoft JhengHei" panose="020B0604030504040204" pitchFamily="34" charset="-120"/>
                          <a:cs typeface="Arial"/>
                        </a:rPr>
                        <a:t>1</a:t>
                      </a:r>
                      <a:r>
                        <a:rPr lang="en-US" sz="1000" b="0" i="0" dirty="0">
                          <a:solidFill>
                            <a:srgbClr val="000000"/>
                          </a:solidFill>
                          <a:effectLst/>
                          <a:latin typeface="Aptos" panose="020B0004020202020204" pitchFamily="34" charset="0"/>
                          <a:ea typeface="Microsoft JhengHei" panose="020B0604030504040204" pitchFamily="34" charset="-120"/>
                          <a:cs typeface="Arial"/>
                        </a:rPr>
                        <a:t>​</a:t>
                      </a: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4">
                        <a:lumMod val="20000"/>
                        <a:lumOff val="80000"/>
                      </a:schemeClr>
                    </a:solidFill>
                  </a:tcPr>
                </a:tc>
                <a:tc>
                  <a:txBody>
                    <a:bodyPr/>
                    <a:lstStyle/>
                    <a:p>
                      <a:pPr algn="ctr" fontAlgn="base">
                        <a:lnSpc>
                          <a:spcPts val="1425"/>
                        </a:lnSpc>
                        <a:buNone/>
                      </a:pPr>
                      <a:r>
                        <a:rPr lang="zh-TW" altLang="en-US" sz="1000" b="1" i="0" u="none" strike="noStrike">
                          <a:solidFill>
                            <a:srgbClr val="FF0000"/>
                          </a:solidFill>
                          <a:effectLst/>
                          <a:latin typeface="Aptos" panose="020B0004020202020204" pitchFamily="34" charset="0"/>
                          <a:ea typeface="Microsoft JhengHei" panose="020B0604030504040204" pitchFamily="34" charset="-120"/>
                          <a:cs typeface="Arial" panose="020B0604020202020204" pitchFamily="34" charset="0"/>
                        </a:rPr>
                        <a:t>製造廠精要模式</a:t>
                      </a:r>
                      <a:r>
                        <a:rPr lang="zh-TW" altLang="en-US" sz="1000" b="1" i="0">
                          <a:solidFill>
                            <a:srgbClr val="000000"/>
                          </a:solidFill>
                          <a:effectLst/>
                          <a:latin typeface="Aptos" panose="020B0004020202020204" pitchFamily="34" charset="0"/>
                          <a:ea typeface="Microsoft JhengHei" panose="020B0604030504040204" pitchFamily="34" charset="-120"/>
                          <a:cs typeface="Arial" panose="020B0604020202020204" pitchFamily="34" charset="0"/>
                        </a:rPr>
                        <a:t>​</a:t>
                      </a: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extLst>
                  <a:ext uri="{0D108BD9-81ED-4DB2-BD59-A6C34878D82A}">
                    <a16:rowId xmlns:a16="http://schemas.microsoft.com/office/drawing/2014/main" val="2729741798"/>
                  </a:ext>
                </a:extLst>
              </a:tr>
              <a:tr h="488074">
                <a:tc vMerge="1">
                  <a:txBody>
                    <a:bodyPr/>
                    <a:lstStyle/>
                    <a:p>
                      <a:pPr lvl="0" algn="ctr">
                        <a:lnSpc>
                          <a:spcPts val="1425"/>
                        </a:lnSpc>
                        <a:buNone/>
                      </a:pPr>
                      <a:endParaRPr lang="en-US" sz="1000" b="1" i="0" u="none" strike="noStrike" kern="1200" dirty="0">
                        <a:solidFill>
                          <a:srgbClr val="000000"/>
                        </a:solidFill>
                        <a:effectLst/>
                        <a:latin typeface="Aptos" panose="020B0004020202020204" pitchFamily="34" charset="0"/>
                        <a:ea typeface="Microsoft JhengHei" panose="020B0604030504040204" pitchFamily="34" charset="-120"/>
                        <a:cs typeface="Arial"/>
                      </a:endParaRP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lvl="0" algn="ctr">
                        <a:lnSpc>
                          <a:spcPts val="1425"/>
                        </a:lnSpc>
                        <a:buNone/>
                      </a:pPr>
                      <a:r>
                        <a:rPr lang="en-US" sz="1000" b="1" i="0" u="none" strike="noStrike" kern="1200" dirty="0">
                          <a:solidFill>
                            <a:srgbClr val="000000"/>
                          </a:solidFill>
                          <a:effectLst/>
                          <a:latin typeface="Aptos" panose="020B0004020202020204" pitchFamily="34" charset="0"/>
                          <a:ea typeface="Microsoft JhengHei" panose="020B0604030504040204" pitchFamily="34" charset="-120"/>
                          <a:cs typeface="Arial"/>
                        </a:rPr>
                        <a:t>A.2170</a:t>
                      </a: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3">
                        <a:lumMod val="20000"/>
                        <a:lumOff val="80000"/>
                      </a:schemeClr>
                    </a:solidFill>
                  </a:tcPr>
                </a:tc>
                <a:tc>
                  <a:txBody>
                    <a:bodyPr/>
                    <a:lstStyle/>
                    <a:p>
                      <a:pPr lvl="0" algn="ctr">
                        <a:lnSpc>
                          <a:spcPts val="1425"/>
                        </a:lnSpc>
                        <a:buNone/>
                      </a:pPr>
                      <a:r>
                        <a:rPr lang="zh-TW" altLang="en-US" sz="1000" b="0" i="0">
                          <a:solidFill>
                            <a:srgbClr val="000000"/>
                          </a:solidFill>
                          <a:effectLst/>
                          <a:latin typeface="Aptos" panose="020B0004020202020204" pitchFamily="34" charset="0"/>
                          <a:ea typeface="Microsoft JhengHei" panose="020B0604030504040204" pitchFamily="34" charset="-120"/>
                          <a:cs typeface="Arial"/>
                        </a:rPr>
                        <a:t>Reader</a:t>
                      </a:r>
                      <a:endParaRPr lang="en-US" altLang="zh-TW" sz="1000" b="0" i="0" dirty="0">
                        <a:solidFill>
                          <a:srgbClr val="000000"/>
                        </a:solidFill>
                        <a:effectLst/>
                        <a:latin typeface="Aptos" panose="020B0004020202020204" pitchFamily="34" charset="0"/>
                        <a:ea typeface="Microsoft JhengHei" panose="020B0604030504040204" pitchFamily="34" charset="-120"/>
                        <a:cs typeface="Arial"/>
                      </a:endParaRPr>
                    </a:p>
                    <a:p>
                      <a:pPr lvl="0" algn="ctr">
                        <a:lnSpc>
                          <a:spcPts val="1425"/>
                        </a:lnSpc>
                        <a:buNone/>
                      </a:pPr>
                      <a:r>
                        <a:rPr lang="en-US" altLang="zh-TW" sz="1000" b="0" i="0" dirty="0">
                          <a:solidFill>
                            <a:srgbClr val="000000"/>
                          </a:solidFill>
                          <a:effectLst/>
                          <a:latin typeface="Aptos" panose="020B0004020202020204" pitchFamily="34" charset="0"/>
                          <a:ea typeface="Microsoft JhengHei" panose="020B0604030504040204" pitchFamily="34" charset="-120"/>
                          <a:cs typeface="Arial"/>
                        </a:rPr>
                        <a:t>Angelica - </a:t>
                      </a:r>
                      <a:r>
                        <a:rPr lang="en-US" altLang="zh-TW" sz="1000" b="0" i="1" dirty="0">
                          <a:solidFill>
                            <a:srgbClr val="000000"/>
                          </a:solidFill>
                          <a:effectLst/>
                          <a:latin typeface="Aptos" panose="020B0004020202020204" pitchFamily="34" charset="0"/>
                          <a:ea typeface="Microsoft JhengHei" panose="020B0604030504040204" pitchFamily="34" charset="-120"/>
                          <a:cs typeface="Arial"/>
                        </a:rPr>
                        <a:t>E. coli</a:t>
                      </a:r>
                      <a:endParaRPr lang="zh-TW" altLang="en-US" sz="1000" b="0" i="1">
                        <a:solidFill>
                          <a:srgbClr val="000000"/>
                        </a:solidFill>
                        <a:effectLst/>
                        <a:latin typeface="Aptos" panose="020B0004020202020204" pitchFamily="34" charset="0"/>
                        <a:ea typeface="Microsoft JhengHei" panose="020B0604030504040204" pitchFamily="34" charset="-120"/>
                        <a:cs typeface="Arial"/>
                      </a:endParaRP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marL="0" lvl="0" algn="ctr" defTabSz="914400" rtl="0" eaLnBrk="1" fontAlgn="base" latinLnBrk="0" hangingPunct="1">
                        <a:lnSpc>
                          <a:spcPts val="1425"/>
                        </a:lnSpc>
                        <a:buNone/>
                      </a:pPr>
                      <a:r>
                        <a:rPr lang="zh-TW" altLang="en-US" sz="1000" b="0" i="0" u="none" strike="noStrike" kern="1200" noProof="0">
                          <a:solidFill>
                            <a:srgbClr val="000000"/>
                          </a:solidFill>
                          <a:effectLst/>
                          <a:latin typeface="Aptos" panose="020B0004020202020204" pitchFamily="34" charset="0"/>
                          <a:ea typeface="Microsoft JhengHei" panose="020B0604030504040204" pitchFamily="34" charset="-120"/>
                          <a:cs typeface="Arial" panose="020B0604020202020204" pitchFamily="34" charset="0"/>
                        </a:rPr>
                        <a:t>臨床使用微量化學分析儀</a:t>
                      </a:r>
                      <a:endParaRPr lang="zh-TW" altLang="en-US" sz="1000" b="0" i="0" u="none" strike="noStrike" kern="1200">
                        <a:solidFill>
                          <a:srgbClr val="000000"/>
                        </a:solidFill>
                        <a:effectLst/>
                        <a:latin typeface="Aptos" panose="020B0004020202020204" pitchFamily="34" charset="0"/>
                        <a:ea typeface="Microsoft JhengHei" panose="020B0604030504040204" pitchFamily="34" charset="-120"/>
                        <a:cs typeface="Arial" panose="020B0604020202020204" pitchFamily="34" charset="0"/>
                      </a:endParaRP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marL="0" lvl="0" algn="ctr" defTabSz="914400" rtl="0" eaLnBrk="1" fontAlgn="base" latinLnBrk="0" hangingPunct="1">
                        <a:lnSpc>
                          <a:spcPts val="1425"/>
                        </a:lnSpc>
                        <a:buNone/>
                      </a:pPr>
                      <a:r>
                        <a:rPr lang="en-US" sz="1000" b="0" i="0" u="none" strike="noStrike" kern="1200" noProof="0" dirty="0">
                          <a:solidFill>
                            <a:srgbClr val="000000"/>
                          </a:solidFill>
                          <a:effectLst/>
                          <a:latin typeface="Aptos" panose="020B0004020202020204" pitchFamily="34" charset="0"/>
                          <a:ea typeface="Microsoft JhengHei" panose="020B0604030504040204" pitchFamily="34" charset="-120"/>
                          <a:cs typeface="Arial" panose="020B0604020202020204" pitchFamily="34" charset="0"/>
                        </a:rPr>
                        <a:t>Micro chemistry analyzer for clinical use</a:t>
                      </a:r>
                      <a:endParaRPr lang="zh-TW" altLang="en-US" sz="1000" b="0" i="0" u="none" strike="noStrike" kern="1200">
                        <a:solidFill>
                          <a:srgbClr val="000000"/>
                        </a:solidFill>
                        <a:effectLst/>
                        <a:latin typeface="Aptos" panose="020B0004020202020204" pitchFamily="34" charset="0"/>
                        <a:ea typeface="Microsoft JhengHei" panose="020B0604030504040204" pitchFamily="34" charset="-120"/>
                        <a:cs typeface="Arial" panose="020B0604020202020204" pitchFamily="34" charset="0"/>
                      </a:endParaRP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marL="0" lvl="0" algn="l" defTabSz="914400" rtl="0" eaLnBrk="1" fontAlgn="base" latinLnBrk="0" hangingPunct="1">
                        <a:lnSpc>
                          <a:spcPts val="1425"/>
                        </a:lnSpc>
                        <a:buNone/>
                      </a:pPr>
                      <a:r>
                        <a:rPr lang="zh-TW" altLang="en-US" sz="800" b="0" i="0" u="none" strike="noStrike" kern="1200" noProof="0">
                          <a:solidFill>
                            <a:srgbClr val="000000"/>
                          </a:solidFill>
                          <a:effectLst/>
                          <a:latin typeface="Microsoft JhengHei" panose="020B0604030504040204" pitchFamily="34" charset="-120"/>
                          <a:ea typeface="Microsoft JhengHei" panose="020B0604030504040204" pitchFamily="34" charset="-120"/>
                          <a:cs typeface="Arial"/>
                        </a:rPr>
                        <a:t>臨床使用微量化學分析儀是一種取代手工分析之自動化儀器。其可自動執行數項分析程序，如以量管吸取，製備過濾液，加熱及測量顏色強度等。此器材的特點是其只需極微量，如兒科患者之樣本。此器材是用於與某些物質結合來測量各種分析物。本項不包括用以量測及分析一次檢測所產生多項訊號的臨床多標的檢測儀</a:t>
                      </a:r>
                      <a:r>
                        <a:rPr lang="en-US" altLang="zh-TW" sz="800" b="0" i="0" u="none" strike="noStrike" kern="1200" noProof="0" dirty="0">
                          <a:solidFill>
                            <a:srgbClr val="000000"/>
                          </a:solidFill>
                          <a:effectLst/>
                          <a:latin typeface="Microsoft JhengHei" panose="020B0604030504040204" pitchFamily="34" charset="-120"/>
                          <a:ea typeface="Microsoft JhengHei" panose="020B0604030504040204" pitchFamily="34" charset="-120"/>
                          <a:cs typeface="Arial"/>
                        </a:rPr>
                        <a:t>(A.2570)</a:t>
                      </a:r>
                      <a:r>
                        <a:rPr lang="zh-TW" altLang="en-US" sz="800" b="0" i="0" u="none" strike="noStrike" kern="1200" noProof="0">
                          <a:solidFill>
                            <a:srgbClr val="000000"/>
                          </a:solidFill>
                          <a:effectLst/>
                          <a:latin typeface="Microsoft JhengHei" panose="020B0604030504040204" pitchFamily="34" charset="-120"/>
                          <a:ea typeface="Microsoft JhengHei" panose="020B0604030504040204" pitchFamily="34" charset="-120"/>
                          <a:cs typeface="Arial"/>
                        </a:rPr>
                        <a:t>。</a:t>
                      </a:r>
                      <a:endParaRPr lang="zh-TW" altLang="en-US" sz="800" b="0" i="0" u="none" strike="noStrike" kern="1200">
                        <a:solidFill>
                          <a:srgbClr val="000000"/>
                        </a:solidFill>
                        <a:effectLst/>
                        <a:latin typeface="Microsoft JhengHei" panose="020B0604030504040204" pitchFamily="34" charset="-120"/>
                        <a:ea typeface="Microsoft JhengHei" panose="020B0604030504040204" pitchFamily="34" charset="-120"/>
                        <a:cs typeface="Arial"/>
                      </a:endParaRP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vMerge="1">
                  <a:txBody>
                    <a:bodyPr/>
                    <a:lstStyle/>
                    <a:p>
                      <a:endParaRPr dirty="0"/>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4">
                        <a:lumMod val="20000"/>
                        <a:lumOff val="80000"/>
                      </a:schemeClr>
                    </a:solidFill>
                  </a:tcPr>
                </a:tc>
                <a:tc>
                  <a:txBody>
                    <a:bodyPr/>
                    <a:lstStyle/>
                    <a:p>
                      <a:pPr lvl="0" algn="ctr">
                        <a:lnSpc>
                          <a:spcPts val="1425"/>
                        </a:lnSpc>
                        <a:buNone/>
                      </a:pPr>
                      <a:endParaRPr lang="zh-TW" altLang="en-US" sz="1000" b="1" i="0">
                        <a:solidFill>
                          <a:srgbClr val="000000"/>
                        </a:solidFill>
                        <a:effectLst/>
                        <a:latin typeface="Aptos" panose="020B0004020202020204" pitchFamily="34" charset="0"/>
                        <a:ea typeface="Microsoft JhengHei" panose="020B0604030504040204" pitchFamily="34" charset="-120"/>
                        <a:cs typeface="Arial"/>
                      </a:endParaRPr>
                    </a:p>
                  </a:txBody>
                  <a:tcPr marL="60342" marR="60342" marT="30171" marB="30171"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extLst>
                  <a:ext uri="{0D108BD9-81ED-4DB2-BD59-A6C34878D82A}">
                    <a16:rowId xmlns:a16="http://schemas.microsoft.com/office/drawing/2014/main" val="3891179573"/>
                  </a:ext>
                </a:extLst>
              </a:tr>
              <a:tr h="401144">
                <a:tc rowSpan="2">
                  <a:txBody>
                    <a:bodyPr/>
                    <a:lstStyle/>
                    <a:p>
                      <a:pPr algn="ctr">
                        <a:buNone/>
                      </a:pPr>
                      <a:r>
                        <a:rPr lang="en" altLang="zh-TW" sz="1000" b="1" dirty="0">
                          <a:latin typeface="Aptos" panose="020B0004020202020204" pitchFamily="34" charset="0"/>
                          <a:ea typeface="Microsoft JhengHei" panose="020B0604030504040204" pitchFamily="34" charset="-120"/>
                        </a:rPr>
                        <a:t>Class II</a:t>
                      </a:r>
                      <a:endParaRPr lang="en" sz="1000" b="1" dirty="0">
                        <a:effectLst/>
                        <a:latin typeface="Aptos" panose="020B0004020202020204" pitchFamily="34" charset="0"/>
                        <a:ea typeface="Microsoft JhengHei" panose="020B0604030504040204" pitchFamily="34" charset="-120"/>
                      </a:endParaRP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1">
                        <a:lumMod val="20000"/>
                        <a:lumOff val="80000"/>
                      </a:schemeClr>
                    </a:solidFill>
                  </a:tcPr>
                </a:tc>
                <a:tc>
                  <a:txBody>
                    <a:bodyPr/>
                    <a:lstStyle/>
                    <a:p>
                      <a:pPr algn="ctr">
                        <a:buNone/>
                      </a:pPr>
                      <a:r>
                        <a:rPr lang="en" sz="1000" b="1" dirty="0">
                          <a:effectLst/>
                          <a:latin typeface="Aptos" panose="020B0004020202020204" pitchFamily="34" charset="0"/>
                          <a:ea typeface="Microsoft JhengHei" panose="020B0604030504040204" pitchFamily="34" charset="-120"/>
                        </a:rPr>
                        <a:t>C.3365</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3">
                        <a:lumMod val="20000"/>
                        <a:lumOff val="80000"/>
                      </a:schemeClr>
                    </a:solidFill>
                  </a:tcPr>
                </a:tc>
                <a:tc>
                  <a:txBody>
                    <a:bodyPr/>
                    <a:lstStyle/>
                    <a:p>
                      <a:pPr algn="ctr">
                        <a:buNone/>
                      </a:pPr>
                      <a:r>
                        <a:rPr lang="en" sz="1000" dirty="0">
                          <a:effectLst/>
                          <a:latin typeface="Aptos" panose="020B0004020202020204" pitchFamily="34" charset="0"/>
                          <a:ea typeface="Microsoft JhengHei" panose="020B0604030504040204" pitchFamily="34" charset="-120"/>
                        </a:rPr>
                        <a:t>SP7 Multiplex chip</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algn="ctr">
                        <a:buNone/>
                      </a:pPr>
                      <a:r>
                        <a:rPr lang="zh-TW" altLang="en-US" sz="1000">
                          <a:effectLst/>
                          <a:latin typeface="Aptos" panose="020B0004020202020204" pitchFamily="34" charset="0"/>
                          <a:ea typeface="Microsoft JhengHei" panose="020B0604030504040204" pitchFamily="34" charset="-120"/>
                        </a:rPr>
                        <a:t>辨識陽性血液培養中微生物與抗藥性標記之多標的核酸檢驗試劑</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algn="ctr">
                        <a:buNone/>
                      </a:pPr>
                      <a:r>
                        <a:rPr lang="en" sz="1000" dirty="0">
                          <a:effectLst/>
                          <a:latin typeface="Aptos" panose="020B0004020202020204" pitchFamily="34" charset="0"/>
                          <a:ea typeface="Microsoft JhengHei" panose="020B0604030504040204" pitchFamily="34" charset="-120"/>
                        </a:rPr>
                        <a:t>Multiplex nucleic acid assay for identification of microorganisms and resistance markers from positive blood cultures</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algn="l">
                        <a:buNone/>
                      </a:pPr>
                      <a:r>
                        <a:rPr lang="zh-TW" altLang="en-US" sz="800">
                          <a:effectLst/>
                          <a:latin typeface="Microsoft JhengHei" panose="020B0604030504040204" pitchFamily="34" charset="-120"/>
                          <a:ea typeface="Microsoft JhengHei" panose="020B0604030504040204" pitchFamily="34" charset="-120"/>
                        </a:rPr>
                        <a:t>辨識陽性血液培養中微生物與抗藥性標記之多標的核酸檢驗試劑為定性檢驗試劑，用於同時檢驗偵測並識別經由革蘭氏染色或其他微生物染測法陽性血液中微生物核醣核酸。此器材用於檢測特定微生物與抗藥性核酸序列。此器材結合其他臨床資訊及實驗室測試結果，可用於輔助診斷血液感染。此器材不用於替代傳統之微生物培養與藥物感受性試驗。</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rowSpan="2">
                  <a:txBody>
                    <a:bodyPr/>
                    <a:lstStyle/>
                    <a:p>
                      <a:pPr algn="ctr">
                        <a:buNone/>
                      </a:pPr>
                      <a:r>
                        <a:rPr lang="en-US" altLang="zh-TW" sz="1000" dirty="0">
                          <a:effectLst/>
                          <a:latin typeface="Aptos" panose="020B0004020202020204" pitchFamily="34" charset="0"/>
                          <a:ea typeface="Microsoft JhengHei" panose="020B0604030504040204" pitchFamily="34" charset="-120"/>
                        </a:rPr>
                        <a:t>2</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4">
                        <a:lumMod val="20000"/>
                        <a:lumOff val="80000"/>
                      </a:schemeClr>
                    </a:solidFill>
                  </a:tcPr>
                </a:tc>
                <a:tc>
                  <a:txBody>
                    <a:bodyPr/>
                    <a:lstStyle/>
                    <a:p>
                      <a:pPr>
                        <a:buNone/>
                      </a:pPr>
                      <a:br>
                        <a:rPr lang="zh-TW" altLang="en-US" sz="1000" b="1">
                          <a:effectLst/>
                          <a:latin typeface="Aptos" panose="020B0004020202020204" pitchFamily="34" charset="0"/>
                          <a:ea typeface="Microsoft JhengHei" panose="020B0604030504040204" pitchFamily="34" charset="-120"/>
                        </a:rPr>
                      </a:br>
                      <a:endParaRPr lang="zh-TW" altLang="en-US" sz="1000" b="1">
                        <a:effectLst/>
                        <a:latin typeface="Aptos" panose="020B0004020202020204" pitchFamily="34" charset="0"/>
                        <a:ea typeface="Microsoft JhengHei" panose="020B0604030504040204" pitchFamily="34" charset="-120"/>
                      </a:endParaRP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extLst>
                  <a:ext uri="{0D108BD9-81ED-4DB2-BD59-A6C34878D82A}">
                    <a16:rowId xmlns:a16="http://schemas.microsoft.com/office/drawing/2014/main" val="3880676772"/>
                  </a:ext>
                </a:extLst>
              </a:tr>
              <a:tr h="401144">
                <a:tc vMerge="1">
                  <a:txBody>
                    <a:bodyPr/>
                    <a:lstStyle/>
                    <a:p>
                      <a:pPr algn="ctr">
                        <a:buNone/>
                      </a:pPr>
                      <a:endParaRPr lang="en" sz="1000" dirty="0">
                        <a:effectLst/>
                        <a:latin typeface="Aptos" panose="020B0004020202020204" pitchFamily="34" charset="0"/>
                        <a:ea typeface="Microsoft JhengHei" panose="020B0604030504040204" pitchFamily="34" charset="-120"/>
                      </a:endParaRP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buNone/>
                      </a:pPr>
                      <a:r>
                        <a:rPr lang="en" sz="1000" b="1" dirty="0">
                          <a:effectLst/>
                          <a:latin typeface="Aptos" panose="020B0004020202020204" pitchFamily="34" charset="0"/>
                          <a:ea typeface="Microsoft JhengHei" panose="020B0604030504040204" pitchFamily="34" charset="-120"/>
                        </a:rPr>
                        <a:t>A.2570</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3">
                        <a:lumMod val="20000"/>
                        <a:lumOff val="80000"/>
                      </a:schemeClr>
                    </a:solidFill>
                  </a:tcPr>
                </a:tc>
                <a:tc>
                  <a:txBody>
                    <a:bodyPr/>
                    <a:lstStyle/>
                    <a:p>
                      <a:pPr algn="ctr">
                        <a:buNone/>
                      </a:pPr>
                      <a:r>
                        <a:rPr lang="en" sz="1000" dirty="0">
                          <a:effectLst/>
                          <a:latin typeface="Aptos" panose="020B0004020202020204" pitchFamily="34" charset="0"/>
                          <a:ea typeface="Microsoft JhengHei" panose="020B0604030504040204" pitchFamily="34" charset="-120"/>
                        </a:rPr>
                        <a:t>Reader </a:t>
                      </a:r>
                    </a:p>
                    <a:p>
                      <a:pPr algn="ctr">
                        <a:buNone/>
                      </a:pPr>
                      <a:r>
                        <a:rPr lang="en" sz="1000" dirty="0">
                          <a:effectLst/>
                          <a:latin typeface="Aptos" panose="020B0004020202020204" pitchFamily="34" charset="0"/>
                          <a:ea typeface="Microsoft JhengHei" panose="020B0604030504040204" pitchFamily="34" charset="-120"/>
                        </a:rPr>
                        <a:t>Angeilca- SP7 Multiplex</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algn="ctr">
                        <a:buNone/>
                      </a:pPr>
                      <a:r>
                        <a:rPr lang="zh-TW" altLang="en-US" sz="1000">
                          <a:effectLst/>
                          <a:latin typeface="Aptos" panose="020B0004020202020204" pitchFamily="34" charset="0"/>
                          <a:ea typeface="Microsoft JhengHei" panose="020B0604030504040204" pitchFamily="34" charset="-120"/>
                        </a:rPr>
                        <a:t>臨床多標的檢測系統儀器</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algn="ctr">
                        <a:buNone/>
                      </a:pPr>
                      <a:r>
                        <a:rPr lang="en" sz="1000" dirty="0">
                          <a:effectLst/>
                          <a:latin typeface="Aptos" panose="020B0004020202020204" pitchFamily="34" charset="0"/>
                          <a:ea typeface="Microsoft JhengHei" panose="020B0604030504040204" pitchFamily="34" charset="-120"/>
                        </a:rPr>
                        <a:t>Instrumentation for clinical multiplex test systems</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a:txBody>
                    <a:bodyPr/>
                    <a:lstStyle/>
                    <a:p>
                      <a:pPr algn="l">
                        <a:buNone/>
                      </a:pPr>
                      <a:r>
                        <a:rPr lang="zh-TW" altLang="en-US" sz="800">
                          <a:effectLst/>
                          <a:latin typeface="Microsoft JhengHei" panose="020B0604030504040204" pitchFamily="34" charset="-120"/>
                          <a:ea typeface="Microsoft JhengHei" panose="020B0604030504040204" pitchFamily="34" charset="-120"/>
                        </a:rPr>
                        <a:t>臨床多標的檢測系統儀器，用以量測及分析一次檢測所產生之多項訊號。此檢測系統配合特定試劑測量多項相似分析物，並產生單一指標輔助診斷。此檢測系統亦可配合一個以上特定試劑使用，此系統包含一訊號讀取單元，並且可整合試劑處理、雜交、清洗、特定裝置控制器、其他硬體裝置、原始資料儲存系統、資料擷取軟體與資料處理軟體。</a:t>
                      </a: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tc vMerge="1">
                  <a:txBody>
                    <a:bodyPr/>
                    <a:lstStyle/>
                    <a:p>
                      <a:endParaRPr dirty="0"/>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accent4">
                        <a:lumMod val="20000"/>
                        <a:lumOff val="80000"/>
                      </a:schemeClr>
                    </a:solidFill>
                  </a:tcPr>
                </a:tc>
                <a:tc>
                  <a:txBody>
                    <a:bodyPr/>
                    <a:lstStyle/>
                    <a:p>
                      <a:pPr>
                        <a:buNone/>
                      </a:pPr>
                      <a:br>
                        <a:rPr lang="zh-TW" altLang="en-US" sz="1000" b="1">
                          <a:effectLst/>
                          <a:latin typeface="Aptos" panose="020B0004020202020204" pitchFamily="34" charset="0"/>
                          <a:ea typeface="Microsoft JhengHei" panose="020B0604030504040204" pitchFamily="34" charset="-120"/>
                        </a:rPr>
                      </a:br>
                      <a:endParaRPr lang="zh-TW" altLang="en-US" sz="1000" b="1">
                        <a:effectLst/>
                        <a:latin typeface="Aptos" panose="020B0004020202020204" pitchFamily="34" charset="0"/>
                        <a:ea typeface="Microsoft JhengHei" panose="020B0604030504040204" pitchFamily="34" charset="-120"/>
                      </a:endParaRPr>
                    </a:p>
                  </a:txBody>
                  <a:tcPr marL="14198" marR="14198" marT="2840" marB="2840" anchor="ctr">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solidFill>
                      <a:schemeClr val="bg1"/>
                    </a:solidFill>
                  </a:tcPr>
                </a:tc>
                <a:extLst>
                  <a:ext uri="{0D108BD9-81ED-4DB2-BD59-A6C34878D82A}">
                    <a16:rowId xmlns:a16="http://schemas.microsoft.com/office/drawing/2014/main" val="235008853"/>
                  </a:ext>
                </a:extLst>
              </a:tr>
            </a:tbl>
          </a:graphicData>
        </a:graphic>
      </p:graphicFrame>
      <p:sp>
        <p:nvSpPr>
          <p:cNvPr id="57" name="文字方塊 56">
            <a:extLst>
              <a:ext uri="{FF2B5EF4-FFF2-40B4-BE49-F238E27FC236}">
                <a16:creationId xmlns:a16="http://schemas.microsoft.com/office/drawing/2014/main" id="{EB6BB289-CA96-66C3-0E85-9D1783A5A932}"/>
              </a:ext>
            </a:extLst>
          </p:cNvPr>
          <p:cNvSpPr txBox="1"/>
          <p:nvPr/>
        </p:nvSpPr>
        <p:spPr>
          <a:xfrm>
            <a:off x="5793140" y="306897"/>
            <a:ext cx="6352636" cy="461665"/>
          </a:xfrm>
          <a:prstGeom prst="rect">
            <a:avLst/>
          </a:prstGeom>
          <a:solidFill>
            <a:srgbClr val="C00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a:ln>
                  <a:noFill/>
                </a:ln>
                <a:solidFill>
                  <a:prstClr val="white"/>
                </a:solidFill>
                <a:effectLst/>
                <a:uLnTx/>
                <a:uFillTx/>
                <a:latin typeface="Aptos" panose="020B0004020202020204" pitchFamily="34" charset="0"/>
                <a:ea typeface="Microsoft JhengHei" panose="020B0604030504040204" pitchFamily="34" charset="-120"/>
                <a:cs typeface="+mn-cs"/>
              </a:rPr>
              <a:t>開發時程將依資源配置與關鍵里程碑，滾動式管理。</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TW" sz="1200" b="1" i="0" u="none" strike="noStrike" kern="1200" cap="none" spc="0" normalizeH="0" baseline="0" noProof="0" dirty="0">
                <a:ln>
                  <a:noFill/>
                </a:ln>
                <a:solidFill>
                  <a:prstClr val="white"/>
                </a:solidFill>
                <a:effectLst/>
                <a:uLnTx/>
                <a:uFillTx/>
                <a:latin typeface="Aptos" panose="020B0004020202020204" pitchFamily="34" charset="0"/>
                <a:ea typeface="Microsoft JhengHei" panose="020B0604030504040204" pitchFamily="34" charset="-120"/>
                <a:cs typeface="+mn-cs"/>
              </a:rPr>
              <a:t>The timeline is managed on a rolling basis, aligned with resources and key milestones.</a:t>
            </a:r>
          </a:p>
        </p:txBody>
      </p:sp>
      <p:pic>
        <p:nvPicPr>
          <p:cNvPr id="33" name="圖形 32">
            <a:extLst>
              <a:ext uri="{FF2B5EF4-FFF2-40B4-BE49-F238E27FC236}">
                <a16:creationId xmlns:a16="http://schemas.microsoft.com/office/drawing/2014/main" id="{A8BC5452-C2A0-F89A-5DD8-D5E1E681D2C6}"/>
              </a:ext>
            </a:extLst>
          </p:cNvPr>
          <p:cNvPicPr>
            <a:picLocks noChangeAspect="1"/>
          </p:cNvPicPr>
          <p:nvPr/>
        </p:nvPicPr>
        <p:blipFill>
          <a:blip r:embed="rId2">
            <a:extLst>
              <a:ext uri="{96DAC541-7B7A-43D3-8B79-37D633B846F1}">
                <asvg:svgBlip xmlns:asvg="http://schemas.microsoft.com/office/drawing/2016/SVG/main" r:embed="rId3"/>
              </a:ext>
            </a:extLst>
          </a:blip>
          <a:srcRect r="80710" b="37904"/>
          <a:stretch>
            <a:fillRect/>
          </a:stretch>
        </p:blipFill>
        <p:spPr>
          <a:xfrm>
            <a:off x="3214620" y="3038034"/>
            <a:ext cx="672668" cy="451100"/>
          </a:xfrm>
          <a:prstGeom prst="rect">
            <a:avLst/>
          </a:prstGeom>
        </p:spPr>
      </p:pic>
      <p:pic>
        <p:nvPicPr>
          <p:cNvPr id="37" name="圖片 36" descr="一張含有 圖形, 藝術 的圖片&#10;&#10;AI 產生的內容可能不正確。">
            <a:extLst>
              <a:ext uri="{FF2B5EF4-FFF2-40B4-BE49-F238E27FC236}">
                <a16:creationId xmlns:a16="http://schemas.microsoft.com/office/drawing/2014/main" id="{A47D02A6-772A-F1C3-14FF-4AFD4B4FC234}"/>
              </a:ext>
            </a:extLst>
          </p:cNvPr>
          <p:cNvPicPr>
            <a:picLocks noChangeAspect="1"/>
          </p:cNvPicPr>
          <p:nvPr/>
        </p:nvPicPr>
        <p:blipFill>
          <a:blip r:embed="rId4"/>
          <a:stretch>
            <a:fillRect/>
          </a:stretch>
        </p:blipFill>
        <p:spPr>
          <a:xfrm>
            <a:off x="3195123" y="1954564"/>
            <a:ext cx="769265" cy="504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39246" y="592690"/>
            <a:ext cx="9048220" cy="218521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TW" sz="2400" b="1" i="0" u="sng" strike="noStrike" kern="1200" cap="none" spc="0" normalizeH="0" baseline="0" noProof="0" dirty="0">
                <a:ln>
                  <a:noFill/>
                </a:ln>
                <a:solidFill>
                  <a:srgbClr val="279AAF"/>
                </a:solidFill>
                <a:effectLst/>
                <a:uLnTx/>
                <a:uFillTx/>
                <a:latin typeface="Aptos" panose="020B0004020202020204" pitchFamily="34" charset="0"/>
                <a:cs typeface="+mn-cs"/>
              </a:rPr>
              <a:t>Nosocomial Pathogen Strain Bank and WGS Library Planning</a:t>
            </a:r>
            <a:endParaRPr kumimoji="0" lang="en-US" altLang="zh-TW" sz="2400" b="1" i="0" u="sng" strike="noStrike" kern="1200" cap="none" spc="0" normalizeH="0" baseline="0" noProof="0" dirty="0">
              <a:ln>
                <a:noFill/>
              </a:ln>
              <a:solidFill>
                <a:srgbClr val="279AAF"/>
              </a:solidFill>
              <a:effectLst/>
              <a:uLnTx/>
              <a:uFillTx/>
              <a:latin typeface="Aptos" panose="020B0004020202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srgbClr val="279AAF"/>
                </a:solidFill>
                <a:effectLst/>
                <a:uLnTx/>
                <a:uFillTx/>
                <a:latin typeface="Aptos" panose="020B0004020202020204" pitchFamily="34" charset="0"/>
                <a:cs typeface="+mn-cs"/>
              </a:rPr>
              <a:t>Nosocomial infection bacteria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sng" strike="noStrike" kern="1200" cap="none" spc="0" normalizeH="0" baseline="0" noProof="0" dirty="0">
              <a:ln>
                <a:noFill/>
              </a:ln>
              <a:solidFill>
                <a:prstClr val="black"/>
              </a:solidFill>
              <a:effectLst/>
              <a:highlight>
                <a:srgbClr val="FFFF00"/>
              </a:highlight>
              <a:uLnTx/>
              <a:uFillTx/>
              <a:latin typeface="Aptos" panose="020B0004020202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sng" strike="noStrike" kern="1200" cap="none" spc="0" normalizeH="0" baseline="0" noProof="0" dirty="0">
              <a:ln>
                <a:noFill/>
              </a:ln>
              <a:solidFill>
                <a:prstClr val="black"/>
              </a:solidFill>
              <a:effectLst/>
              <a:highlight>
                <a:srgbClr val="FFFF00"/>
              </a:highlight>
              <a:uLnTx/>
              <a:uFillTx/>
              <a:latin typeface="Aptos" panose="020B0004020202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Aptos (本文)"/>
                <a:cs typeface="+mn-cs"/>
              </a:rPr>
              <a:t>from Chang Gung memorial hospital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prstClr val="black"/>
                </a:solidFill>
                <a:effectLst/>
                <a:uLnTx/>
                <a:uFillTx/>
                <a:latin typeface="Aptos (本文)"/>
                <a:cs typeface="+mn-cs"/>
              </a:rPr>
              <a:t>More than 700 bacterial isolations from near 3 decades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prstClr val="black"/>
                </a:solidFill>
                <a:effectLst/>
                <a:uLnTx/>
                <a:uFillTx/>
                <a:latin typeface="Aptos (本文)"/>
                <a:cs typeface="+mn-cs"/>
              </a:rPr>
              <a:t>206 isolations are ready for following WGS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prstClr val="black"/>
                </a:solidFill>
                <a:effectLst/>
                <a:uLnTx/>
                <a:uFillTx/>
                <a:latin typeface="Aptos (本文)"/>
                <a:cs typeface="+mn-cs"/>
              </a:rPr>
              <a:t>494 isolations are prepared for DNA extraction.</a:t>
            </a:r>
            <a:endParaRPr kumimoji="0" lang="zh-TW" altLang="en-US" sz="1400" b="0" i="0" u="none" strike="noStrike" kern="1200" cap="none" spc="0" normalizeH="0" baseline="0" noProof="0">
              <a:ln>
                <a:noFill/>
              </a:ln>
              <a:solidFill>
                <a:prstClr val="black"/>
              </a:solidFill>
              <a:effectLst/>
              <a:uLnTx/>
              <a:uFillTx/>
              <a:latin typeface="Aptos (本文)"/>
              <a:cs typeface="+mn-cs"/>
            </a:endParaRPr>
          </a:p>
        </p:txBody>
      </p:sp>
      <p:sp>
        <p:nvSpPr>
          <p:cNvPr id="20" name="AutoShape 22" descr="已產生圖像"/>
          <p:cNvSpPr>
            <a:spLocks noChangeAspect="1" noChangeArrowheads="1"/>
          </p:cNvSpPr>
          <p:nvPr/>
        </p:nvSpPr>
        <p:spPr bwMode="auto">
          <a:xfrm>
            <a:off x="680508" y="16033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cs typeface="+mn-cs"/>
            </a:endParaRPr>
          </a:p>
        </p:txBody>
      </p:sp>
      <p:pic>
        <p:nvPicPr>
          <p:cNvPr id="1055" name="Picture 31" descr="C:\Users\user\Desktop\圖片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927" y="1274319"/>
            <a:ext cx="5444628" cy="48635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19947BCC-6BE5-DB77-5B5C-A9CD9C94D1DF}"/>
              </a:ext>
            </a:extLst>
          </p:cNvPr>
          <p:cNvSpPr>
            <a:spLocks noChangeArrowheads="1"/>
          </p:cNvSpPr>
          <p:nvPr/>
        </p:nvSpPr>
        <p:spPr bwMode="auto">
          <a:xfrm>
            <a:off x="739246" y="3042611"/>
            <a:ext cx="5296958" cy="2127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zh-TW" sz="1800" b="0" i="0" u="none" strike="noStrike" kern="1200" cap="none" spc="0" normalizeH="0" baseline="0" noProof="0">
                <a:ln>
                  <a:noFill/>
                </a:ln>
                <a:solidFill>
                  <a:srgbClr val="000000"/>
                </a:solidFill>
                <a:effectLst/>
                <a:uLnTx/>
                <a:uFillTx/>
                <a:latin typeface="Aptos" panose="020B0004020202020204" pitchFamily="34" charset="0"/>
                <a:ea typeface="Microsoft JhengHei" panose="020B0604030504040204" pitchFamily="34" charset="-120"/>
                <a:cs typeface="+mn-cs"/>
              </a:rPr>
              <a:t>我們正同步建立院內院外結合的「醫院感染菌株庫（Strain Bank）」與 WGS 資料庫，已累積超過 700 株分離菌，其中 206 株可直接進行全基因體定序，494 株已完成 DNA 萃取準備，作為後續晶片開發與臨床驗證的重要基礎。</a:t>
            </a:r>
            <a:endParaRPr kumimoji="0" lang="zh-TW" altLang="zh-TW" sz="1800" b="0" i="0" u="none" strike="noStrike" kern="1200" cap="none" spc="0" normalizeH="0" baseline="0" noProof="0">
              <a:ln>
                <a:noFill/>
              </a:ln>
              <a:solidFill>
                <a:prstClr val="black"/>
              </a:solidFill>
              <a:effectLst/>
              <a:uLnTx/>
              <a:uFillTx/>
              <a:latin typeface="Aptos" panose="020B0004020202020204" pitchFamily="34" charset="0"/>
              <a:ea typeface="Microsoft JhengHei" panose="020B0604030504040204" pitchFamily="34" charset="-120"/>
              <a:cs typeface="+mn-cs"/>
            </a:endParaRPr>
          </a:p>
        </p:txBody>
      </p:sp>
    </p:spTree>
    <p:extLst>
      <p:ext uri="{BB962C8B-B14F-4D97-AF65-F5344CB8AC3E}">
        <p14:creationId xmlns:p14="http://schemas.microsoft.com/office/powerpoint/2010/main" val="525199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658713"/>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Calibri Light"/>
        <a:ea typeface="新細明體"/>
        <a:cs typeface=""/>
      </a:majorFont>
      <a:minorFont>
        <a:latin typeface="Calibri"/>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Calibri Light"/>
        <a:ea typeface="新細明體"/>
        <a:cs typeface=""/>
      </a:majorFont>
      <a:minorFont>
        <a:latin typeface="Calibri"/>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Calibri Light"/>
        <a:ea typeface="新細明體"/>
        <a:cs typeface=""/>
      </a:majorFont>
      <a:minorFont>
        <a:latin typeface="Calibri"/>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Calibri Light"/>
        <a:ea typeface="新細明體"/>
        <a:cs typeface=""/>
      </a:majorFont>
      <a:minorFont>
        <a:latin typeface="Calibri"/>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52956</TotalTime>
  <Words>1193</Words>
  <Application>Microsoft Macintosh PowerPoint</Application>
  <PresentationFormat>寬螢幕</PresentationFormat>
  <Paragraphs>148</Paragraphs>
  <Slides>8</Slides>
  <Notes>4</Notes>
  <HiddenSlides>0</HiddenSlides>
  <MMClips>0</MMClips>
  <ScaleCrop>false</ScaleCrop>
  <HeadingPairs>
    <vt:vector size="6" baseType="variant">
      <vt:variant>
        <vt:lpstr>使用字型</vt:lpstr>
      </vt:variant>
      <vt:variant>
        <vt:i4>8</vt:i4>
      </vt:variant>
      <vt:variant>
        <vt:lpstr>佈景主題</vt:lpstr>
      </vt:variant>
      <vt:variant>
        <vt:i4>6</vt:i4>
      </vt:variant>
      <vt:variant>
        <vt:lpstr>投影片標題</vt:lpstr>
      </vt:variant>
      <vt:variant>
        <vt:i4>8</vt:i4>
      </vt:variant>
    </vt:vector>
  </HeadingPairs>
  <TitlesOfParts>
    <vt:vector size="22" baseType="lpstr">
      <vt:lpstr>微軟正黑體</vt:lpstr>
      <vt:lpstr>微軟正黑體</vt:lpstr>
      <vt:lpstr>Aptos (本文)</vt:lpstr>
      <vt:lpstr>Aptos</vt:lpstr>
      <vt:lpstr>Arial</vt:lpstr>
      <vt:lpstr>Calibri</vt:lpstr>
      <vt:lpstr>Calibri Light</vt:lpstr>
      <vt:lpstr>Palatino Linotype</vt:lpstr>
      <vt:lpstr>自訂設計</vt:lpstr>
      <vt:lpstr>1_自訂設計</vt:lpstr>
      <vt:lpstr>2_自訂設計</vt:lpstr>
      <vt:lpstr>4_Office 佈景主題</vt:lpstr>
      <vt:lpstr>3_自訂設計</vt:lpstr>
      <vt:lpstr>Office 佈景主題</vt:lpstr>
      <vt:lpstr>PowerPoint 簡報</vt:lpstr>
      <vt:lpstr>Pathogen (Sepsis) Platform –  Roadmap</vt:lpstr>
      <vt:lpstr>2025 Milestones – Platform Foundation</vt:lpstr>
      <vt:lpstr>2026 Dual-Track Strategy</vt:lpstr>
      <vt:lpstr>Two-Year Regulatory Timeline</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11月份</dc:title>
  <dc:creator>Chu-Ming Chuang</dc:creator>
  <cp:lastModifiedBy>Apple</cp:lastModifiedBy>
  <cp:revision>328</cp:revision>
  <cp:lastPrinted>2025-12-24T16:35:23Z</cp:lastPrinted>
  <dcterms:created xsi:type="dcterms:W3CDTF">2024-11-17T05:21:14Z</dcterms:created>
  <dcterms:modified xsi:type="dcterms:W3CDTF">2025-12-24T16:54:05Z</dcterms:modified>
</cp:coreProperties>
</file>